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88" r:id="rId2"/>
    <p:sldId id="289" r:id="rId3"/>
    <p:sldId id="286" r:id="rId4"/>
    <p:sldId id="287" r:id="rId5"/>
    <p:sldId id="290" r:id="rId6"/>
    <p:sldId id="292" r:id="rId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4504F"/>
    <a:srgbClr val="4F403F"/>
    <a:srgbClr val="F4CD42"/>
    <a:srgbClr val="CAA10C"/>
    <a:srgbClr val="D0AF90"/>
    <a:srgbClr val="E3E1E1"/>
    <a:srgbClr val="EAEAEA"/>
    <a:srgbClr val="F8F8F8"/>
    <a:srgbClr val="F4BD22"/>
    <a:srgbClr val="57606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391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75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DA607-1878-474E-AFDE-19D592E59C1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2018-09-19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5FB0F-4D3A-44DA-870C-E9263608B10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24333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DA607-1878-474E-AFDE-19D592E59C1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2018-09-19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5FB0F-4D3A-44DA-870C-E9263608B10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03901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DA607-1878-474E-AFDE-19D592E59C1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2018-09-19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5FB0F-4D3A-44DA-870C-E9263608B10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76098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DA607-1878-474E-AFDE-19D592E59C1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2018-09-19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5FB0F-4D3A-44DA-870C-E9263608B10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01407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DA607-1878-474E-AFDE-19D592E59C1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2018-09-19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5FB0F-4D3A-44DA-870C-E9263608B10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41914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DA607-1878-474E-AFDE-19D592E59C1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2018-09-19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5FB0F-4D3A-44DA-870C-E9263608B10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5956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DA607-1878-474E-AFDE-19D592E59C1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2018-09-19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5FB0F-4D3A-44DA-870C-E9263608B10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73493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DA607-1878-474E-AFDE-19D592E59C1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2018-09-19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5FB0F-4D3A-44DA-870C-E9263608B10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02776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DA607-1878-474E-AFDE-19D592E59C1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2018-09-19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5FB0F-4D3A-44DA-870C-E9263608B10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48889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DA607-1878-474E-AFDE-19D592E59C1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2018-09-19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5FB0F-4D3A-44DA-870C-E9263608B10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84348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DA607-1878-474E-AFDE-19D592E59C1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2018-09-19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5FB0F-4D3A-44DA-870C-E9263608B10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92011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DDA607-1878-474E-AFDE-19D592E59C1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2018-09-19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65FB0F-4D3A-44DA-870C-E9263608B10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19126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1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555666" y="238380"/>
            <a:ext cx="11177155" cy="6369777"/>
            <a:chOff x="876300" y="368300"/>
            <a:chExt cx="10629900" cy="6057900"/>
          </a:xfrm>
          <a:solidFill>
            <a:srgbClr val="F4CD42"/>
          </a:solidFill>
        </p:grpSpPr>
        <p:sp>
          <p:nvSpPr>
            <p:cNvPr id="5" name="직사각형 4"/>
            <p:cNvSpPr/>
            <p:nvPr/>
          </p:nvSpPr>
          <p:spPr>
            <a:xfrm>
              <a:off x="6464300" y="368300"/>
              <a:ext cx="5041900" cy="60579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 rot="16200000">
              <a:off x="641350" y="603250"/>
              <a:ext cx="6057900" cy="5588000"/>
            </a:xfrm>
            <a:custGeom>
              <a:avLst/>
              <a:gdLst>
                <a:gd name="connsiteX0" fmla="*/ 6057900 w 6057900"/>
                <a:gd name="connsiteY0" fmla="*/ 546100 h 5588000"/>
                <a:gd name="connsiteX1" fmla="*/ 6057900 w 6057900"/>
                <a:gd name="connsiteY1" fmla="*/ 5588000 h 5588000"/>
                <a:gd name="connsiteX2" fmla="*/ 0 w 6057900"/>
                <a:gd name="connsiteY2" fmla="*/ 5588000 h 5588000"/>
                <a:gd name="connsiteX3" fmla="*/ 0 w 6057900"/>
                <a:gd name="connsiteY3" fmla="*/ 546100 h 5588000"/>
                <a:gd name="connsiteX4" fmla="*/ 2946400 w 6057900"/>
                <a:gd name="connsiteY4" fmla="*/ 546100 h 5588000"/>
                <a:gd name="connsiteX5" fmla="*/ 3146426 w 6057900"/>
                <a:gd name="connsiteY5" fmla="*/ 0 h 5588000"/>
                <a:gd name="connsiteX6" fmla="*/ 5857874 w 6057900"/>
                <a:gd name="connsiteY6" fmla="*/ 0 h 558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57900" h="5588000">
                  <a:moveTo>
                    <a:pt x="6057900" y="546100"/>
                  </a:moveTo>
                  <a:lnTo>
                    <a:pt x="6057900" y="5588000"/>
                  </a:lnTo>
                  <a:lnTo>
                    <a:pt x="0" y="5588000"/>
                  </a:lnTo>
                  <a:lnTo>
                    <a:pt x="0" y="546100"/>
                  </a:lnTo>
                  <a:lnTo>
                    <a:pt x="2946400" y="546100"/>
                  </a:lnTo>
                  <a:lnTo>
                    <a:pt x="3146426" y="0"/>
                  </a:lnTo>
                  <a:lnTo>
                    <a:pt x="5857874" y="0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90500" dist="635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6421902" y="368300"/>
              <a:ext cx="72000" cy="6057900"/>
            </a:xfrm>
            <a:prstGeom prst="rect">
              <a:avLst/>
            </a:prstGeom>
            <a:solidFill>
              <a:srgbClr val="CAA1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1409187" y="383722"/>
              <a:ext cx="36000" cy="3096078"/>
            </a:xfrm>
            <a:prstGeom prst="rect">
              <a:avLst/>
            </a:prstGeom>
            <a:solidFill>
              <a:srgbClr val="CAA1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5813272" y="538277"/>
            <a:ext cx="4695618" cy="5746349"/>
            <a:chOff x="4784572" y="522731"/>
            <a:chExt cx="4695618" cy="5746349"/>
          </a:xfrm>
        </p:grpSpPr>
        <p:grpSp>
          <p:nvGrpSpPr>
            <p:cNvPr id="30" name="그룹 29"/>
            <p:cNvGrpSpPr/>
            <p:nvPr/>
          </p:nvGrpSpPr>
          <p:grpSpPr>
            <a:xfrm rot="21403890">
              <a:off x="4784572" y="522731"/>
              <a:ext cx="4695618" cy="5746349"/>
              <a:chOff x="6676455" y="533399"/>
              <a:chExt cx="4675932" cy="5722257"/>
            </a:xfrm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grpSpPr>
          <p:sp>
            <p:nvSpPr>
              <p:cNvPr id="31" name="직사각형 30"/>
              <p:cNvSpPr/>
              <p:nvPr/>
            </p:nvSpPr>
            <p:spPr>
              <a:xfrm rot="21540000">
                <a:off x="6676455" y="638629"/>
                <a:ext cx="4617589" cy="5548086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직사각형 31"/>
              <p:cNvSpPr/>
              <p:nvPr/>
            </p:nvSpPr>
            <p:spPr>
              <a:xfrm>
                <a:off x="6734798" y="533399"/>
                <a:ext cx="4617589" cy="572225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" name="모서리가 둥근 직사각형 2"/>
            <p:cNvSpPr/>
            <p:nvPr/>
          </p:nvSpPr>
          <p:spPr>
            <a:xfrm rot="18834276">
              <a:off x="4816742" y="829797"/>
              <a:ext cx="327660" cy="45719"/>
            </a:xfrm>
            <a:prstGeom prst="roundRect">
              <a:avLst/>
            </a:prstGeom>
            <a:solidFill>
              <a:srgbClr val="64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6654428" y="223899"/>
            <a:ext cx="4916661" cy="6204934"/>
            <a:chOff x="6676455" y="354528"/>
            <a:chExt cx="4675932" cy="5901128"/>
          </a:xfrm>
        </p:grpSpPr>
        <p:sp>
          <p:nvSpPr>
            <p:cNvPr id="10" name="직사각형 9"/>
            <p:cNvSpPr/>
            <p:nvPr/>
          </p:nvSpPr>
          <p:spPr>
            <a:xfrm rot="21540000">
              <a:off x="6676455" y="638629"/>
              <a:ext cx="4617589" cy="5548086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6734798" y="533399"/>
              <a:ext cx="4617589" cy="572225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자유형 26"/>
            <p:cNvSpPr/>
            <p:nvPr/>
          </p:nvSpPr>
          <p:spPr>
            <a:xfrm>
              <a:off x="7034349" y="354528"/>
              <a:ext cx="183576" cy="597972"/>
            </a:xfrm>
            <a:custGeom>
              <a:avLst/>
              <a:gdLst>
                <a:gd name="connsiteX0" fmla="*/ 189576 w 379152"/>
                <a:gd name="connsiteY0" fmla="*/ 0 h 1235034"/>
                <a:gd name="connsiteX1" fmla="*/ 379152 w 379152"/>
                <a:gd name="connsiteY1" fmla="*/ 189576 h 1235034"/>
                <a:gd name="connsiteX2" fmla="*/ 379152 w 379152"/>
                <a:gd name="connsiteY2" fmla="*/ 1045458 h 1235034"/>
                <a:gd name="connsiteX3" fmla="*/ 189576 w 379152"/>
                <a:gd name="connsiteY3" fmla="*/ 1235034 h 1235034"/>
                <a:gd name="connsiteX4" fmla="*/ 0 w 379152"/>
                <a:gd name="connsiteY4" fmla="*/ 1045458 h 1235034"/>
                <a:gd name="connsiteX5" fmla="*/ 0 w 379152"/>
                <a:gd name="connsiteY5" fmla="*/ 491878 h 1235034"/>
                <a:gd name="connsiteX6" fmla="*/ 45576 w 379152"/>
                <a:gd name="connsiteY6" fmla="*/ 491878 h 1235034"/>
                <a:gd name="connsiteX7" fmla="*/ 45576 w 379152"/>
                <a:gd name="connsiteY7" fmla="*/ 1025585 h 1235034"/>
                <a:gd name="connsiteX8" fmla="*/ 189576 w 379152"/>
                <a:gd name="connsiteY8" fmla="*/ 1169585 h 1235034"/>
                <a:gd name="connsiteX9" fmla="*/ 333576 w 379152"/>
                <a:gd name="connsiteY9" fmla="*/ 1025585 h 1235034"/>
                <a:gd name="connsiteX10" fmla="*/ 333576 w 379152"/>
                <a:gd name="connsiteY10" fmla="*/ 209448 h 1235034"/>
                <a:gd name="connsiteX11" fmla="*/ 189576 w 379152"/>
                <a:gd name="connsiteY11" fmla="*/ 65448 h 1235034"/>
                <a:gd name="connsiteX12" fmla="*/ 45576 w 379152"/>
                <a:gd name="connsiteY12" fmla="*/ 209448 h 1235034"/>
                <a:gd name="connsiteX13" fmla="*/ 45576 w 379152"/>
                <a:gd name="connsiteY13" fmla="*/ 341477 h 1235034"/>
                <a:gd name="connsiteX14" fmla="*/ 0 w 379152"/>
                <a:gd name="connsiteY14" fmla="*/ 341477 h 1235034"/>
                <a:gd name="connsiteX15" fmla="*/ 0 w 379152"/>
                <a:gd name="connsiteY15" fmla="*/ 189576 h 1235034"/>
                <a:gd name="connsiteX16" fmla="*/ 189576 w 379152"/>
                <a:gd name="connsiteY16" fmla="*/ 0 h 1235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79152" h="1235034">
                  <a:moveTo>
                    <a:pt x="189576" y="0"/>
                  </a:moveTo>
                  <a:cubicBezTo>
                    <a:pt x="294276" y="0"/>
                    <a:pt x="379152" y="84876"/>
                    <a:pt x="379152" y="189576"/>
                  </a:cubicBezTo>
                  <a:lnTo>
                    <a:pt x="379152" y="1045458"/>
                  </a:lnTo>
                  <a:cubicBezTo>
                    <a:pt x="379152" y="1150158"/>
                    <a:pt x="294276" y="1235034"/>
                    <a:pt x="189576" y="1235034"/>
                  </a:cubicBezTo>
                  <a:cubicBezTo>
                    <a:pt x="84876" y="1235034"/>
                    <a:pt x="0" y="1150158"/>
                    <a:pt x="0" y="1045458"/>
                  </a:cubicBezTo>
                  <a:lnTo>
                    <a:pt x="0" y="491878"/>
                  </a:lnTo>
                  <a:lnTo>
                    <a:pt x="45576" y="491878"/>
                  </a:lnTo>
                  <a:lnTo>
                    <a:pt x="45576" y="1025585"/>
                  </a:lnTo>
                  <a:cubicBezTo>
                    <a:pt x="45576" y="1105114"/>
                    <a:pt x="110047" y="1169585"/>
                    <a:pt x="189576" y="1169585"/>
                  </a:cubicBezTo>
                  <a:cubicBezTo>
                    <a:pt x="269105" y="1169585"/>
                    <a:pt x="333576" y="1105114"/>
                    <a:pt x="333576" y="1025585"/>
                  </a:cubicBezTo>
                  <a:lnTo>
                    <a:pt x="333576" y="209448"/>
                  </a:lnTo>
                  <a:cubicBezTo>
                    <a:pt x="333576" y="129919"/>
                    <a:pt x="269105" y="65448"/>
                    <a:pt x="189576" y="65448"/>
                  </a:cubicBezTo>
                  <a:cubicBezTo>
                    <a:pt x="110047" y="65448"/>
                    <a:pt x="45576" y="129919"/>
                    <a:pt x="45576" y="209448"/>
                  </a:cubicBezTo>
                  <a:lnTo>
                    <a:pt x="45576" y="341477"/>
                  </a:lnTo>
                  <a:lnTo>
                    <a:pt x="0" y="341477"/>
                  </a:lnTo>
                  <a:lnTo>
                    <a:pt x="0" y="189576"/>
                  </a:lnTo>
                  <a:cubicBezTo>
                    <a:pt x="0" y="84876"/>
                    <a:pt x="84876" y="0"/>
                    <a:pt x="189576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2" name="직사각형 51"/>
          <p:cNvSpPr/>
          <p:nvPr/>
        </p:nvSpPr>
        <p:spPr>
          <a:xfrm>
            <a:off x="1432989" y="1075576"/>
            <a:ext cx="4085832" cy="16478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6000" i="1" dirty="0" smtClean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포트폴리오</a:t>
            </a:r>
            <a:endParaRPr lang="en-US" altLang="ko-KR" sz="2000" dirty="0">
              <a:solidFill>
                <a:schemeClr val="bg1"/>
              </a:solidFill>
              <a:latin typeface="+mn-ea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7573514" y="2013651"/>
            <a:ext cx="3541068" cy="2029584"/>
            <a:chOff x="7035535" y="1531052"/>
            <a:chExt cx="4470400" cy="2354164"/>
          </a:xfrm>
        </p:grpSpPr>
        <p:sp>
          <p:nvSpPr>
            <p:cNvPr id="75" name="타원 74"/>
            <p:cNvSpPr/>
            <p:nvPr/>
          </p:nvSpPr>
          <p:spPr>
            <a:xfrm>
              <a:off x="7035535" y="1693008"/>
              <a:ext cx="76200" cy="76200"/>
            </a:xfrm>
            <a:prstGeom prst="ellipse">
              <a:avLst/>
            </a:prstGeom>
            <a:solidFill>
              <a:srgbClr val="4F40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srgbClr val="64504F"/>
                </a:solidFill>
                <a:latin typeface="+mn-ea"/>
              </a:endParaRPr>
            </a:p>
          </p:txBody>
        </p:sp>
        <p:sp>
          <p:nvSpPr>
            <p:cNvPr id="76" name="타원 75"/>
            <p:cNvSpPr/>
            <p:nvPr/>
          </p:nvSpPr>
          <p:spPr>
            <a:xfrm>
              <a:off x="7035535" y="2328008"/>
              <a:ext cx="76200" cy="76200"/>
            </a:xfrm>
            <a:prstGeom prst="ellipse">
              <a:avLst/>
            </a:prstGeom>
            <a:solidFill>
              <a:srgbClr val="4F40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srgbClr val="64504F"/>
                </a:solidFill>
                <a:latin typeface="+mn-ea"/>
              </a:endParaRPr>
            </a:p>
          </p:txBody>
        </p:sp>
        <p:sp>
          <p:nvSpPr>
            <p:cNvPr id="77" name="타원 76"/>
            <p:cNvSpPr/>
            <p:nvPr/>
          </p:nvSpPr>
          <p:spPr>
            <a:xfrm>
              <a:off x="7035535" y="3013808"/>
              <a:ext cx="76200" cy="76200"/>
            </a:xfrm>
            <a:prstGeom prst="ellipse">
              <a:avLst/>
            </a:prstGeom>
            <a:solidFill>
              <a:srgbClr val="4F40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srgbClr val="64504F"/>
                </a:solidFill>
                <a:latin typeface="+mn-ea"/>
              </a:endParaRP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7401619" y="1531052"/>
              <a:ext cx="4104316" cy="4283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i="1" dirty="0" err="1" smtClean="0">
                  <a:solidFill>
                    <a:srgbClr val="64504F"/>
                  </a:solidFill>
                  <a:latin typeface="+mn-ea"/>
                  <a:cs typeface="Aharoni" panose="02010803020104030203" pitchFamily="2" charset="-79"/>
                </a:rPr>
                <a:t>메가맨</a:t>
              </a:r>
              <a:r>
                <a:rPr lang="ko-KR" altLang="en-US" b="1" i="1" dirty="0" smtClean="0">
                  <a:solidFill>
                    <a:srgbClr val="64504F"/>
                  </a:solidFill>
                  <a:latin typeface="+mn-ea"/>
                  <a:cs typeface="Aharoni" panose="02010803020104030203" pitchFamily="2" charset="-79"/>
                </a:rPr>
                <a:t> 더 파워배틀</a:t>
              </a:r>
              <a:endParaRPr lang="ko-KR" altLang="en-US" b="1" i="1" dirty="0">
                <a:solidFill>
                  <a:srgbClr val="64504F"/>
                </a:solidFill>
                <a:latin typeface="+mn-ea"/>
                <a:cs typeface="Aharoni" panose="02010803020104030203" pitchFamily="2" charset="-79"/>
              </a:endParaRP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7401619" y="2152540"/>
              <a:ext cx="3104925" cy="4662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i="1" dirty="0" smtClean="0">
                  <a:solidFill>
                    <a:srgbClr val="64504F"/>
                  </a:solidFill>
                  <a:latin typeface="+mn-ea"/>
                  <a:cs typeface="Aharoni" panose="02010803020104030203" pitchFamily="2" charset="-79"/>
                </a:rPr>
                <a:t>Mini Golf</a:t>
              </a:r>
              <a:endParaRPr lang="ko-KR" altLang="en-US" b="1" i="1" dirty="0">
                <a:solidFill>
                  <a:srgbClr val="64504F"/>
                </a:solidFill>
                <a:latin typeface="+mn-ea"/>
                <a:cs typeface="Aharoni" panose="02010803020104030203" pitchFamily="2" charset="-79"/>
              </a:endParaRP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7401619" y="2790297"/>
              <a:ext cx="3104925" cy="4662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i="1" dirty="0" smtClean="0">
                  <a:solidFill>
                    <a:srgbClr val="64504F"/>
                  </a:solidFill>
                  <a:latin typeface="+mn-ea"/>
                  <a:cs typeface="Aharoni" panose="02010803020104030203" pitchFamily="2" charset="-79"/>
                </a:rPr>
                <a:t>문지기의 모험 </a:t>
              </a:r>
              <a:endParaRPr lang="ko-KR" altLang="en-US" b="1" i="1" dirty="0">
                <a:solidFill>
                  <a:srgbClr val="64504F"/>
                </a:solidFill>
                <a:latin typeface="+mn-ea"/>
                <a:cs typeface="Aharoni" panose="02010803020104030203" pitchFamily="2" charset="-79"/>
              </a:endParaRPr>
            </a:p>
          </p:txBody>
        </p:sp>
        <p:sp>
          <p:nvSpPr>
            <p:cNvPr id="81" name="타원 80"/>
            <p:cNvSpPr/>
            <p:nvPr/>
          </p:nvSpPr>
          <p:spPr>
            <a:xfrm>
              <a:off x="7035535" y="3680330"/>
              <a:ext cx="76200" cy="76200"/>
            </a:xfrm>
            <a:prstGeom prst="ellipse">
              <a:avLst/>
            </a:prstGeom>
            <a:solidFill>
              <a:srgbClr val="4F40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srgbClr val="64504F"/>
                </a:solidFill>
                <a:latin typeface="+mn-ea"/>
              </a:endParaRPr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7401619" y="3456819"/>
              <a:ext cx="3104925" cy="4283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i="1" dirty="0" smtClean="0">
                  <a:solidFill>
                    <a:srgbClr val="64504F"/>
                  </a:solidFill>
                  <a:latin typeface="+mn-ea"/>
                  <a:cs typeface="Aharoni" panose="02010803020104030203" pitchFamily="2" charset="-79"/>
                </a:rPr>
                <a:t>Magic Cube</a:t>
              </a:r>
              <a:endParaRPr lang="ko-KR" altLang="en-US" b="1" i="1" dirty="0">
                <a:solidFill>
                  <a:srgbClr val="64504F"/>
                </a:solidFill>
                <a:latin typeface="+mn-ea"/>
                <a:cs typeface="Aharoni" panose="02010803020104030203" pitchFamily="2" charset="-79"/>
              </a:endParaRPr>
            </a:p>
          </p:txBody>
        </p:sp>
      </p:grpSp>
      <p:sp>
        <p:nvSpPr>
          <p:cNvPr id="7" name="직사각형 6"/>
          <p:cNvSpPr/>
          <p:nvPr/>
        </p:nvSpPr>
        <p:spPr>
          <a:xfrm>
            <a:off x="8644961" y="1200852"/>
            <a:ext cx="99694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 i="1" dirty="0">
                <a:solidFill>
                  <a:srgbClr val="64504F"/>
                </a:solidFill>
                <a:latin typeface="+mn-ea"/>
                <a:cs typeface="Aharoni" panose="02010803020104030203" pitchFamily="2" charset="-79"/>
              </a:rPr>
              <a:t>CONTENTS</a:t>
            </a:r>
          </a:p>
        </p:txBody>
      </p:sp>
      <p:cxnSp>
        <p:nvCxnSpPr>
          <p:cNvPr id="12" name="직선 연결선 11"/>
          <p:cNvCxnSpPr/>
          <p:nvPr/>
        </p:nvCxnSpPr>
        <p:spPr>
          <a:xfrm>
            <a:off x="8891431" y="1579367"/>
            <a:ext cx="504000" cy="2863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모서리가 둥근 직사각형 12"/>
          <p:cNvSpPr/>
          <p:nvPr/>
        </p:nvSpPr>
        <p:spPr>
          <a:xfrm>
            <a:off x="1457082" y="4655402"/>
            <a:ext cx="3239321" cy="898579"/>
          </a:xfrm>
          <a:prstGeom prst="roundRect">
            <a:avLst>
              <a:gd name="adj" fmla="val 1525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150000"/>
              </a:lnSpc>
            </a:pPr>
            <a:r>
              <a:rPr lang="ko-KR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유창민</a:t>
            </a:r>
            <a:endParaRPr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90" name="모서리가 둥근 직사각형 89"/>
          <p:cNvSpPr/>
          <p:nvPr/>
        </p:nvSpPr>
        <p:spPr>
          <a:xfrm rot="5400000">
            <a:off x="-236805" y="1675976"/>
            <a:ext cx="2162714" cy="279384"/>
          </a:xfrm>
          <a:prstGeom prst="roundRect">
            <a:avLst>
              <a:gd name="adj" fmla="val 3276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150000"/>
              </a:lnSpc>
            </a:pP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7603693" y="4522100"/>
            <a:ext cx="60359" cy="60359"/>
          </a:xfrm>
          <a:prstGeom prst="ellipse">
            <a:avLst/>
          </a:prstGeom>
          <a:solidFill>
            <a:srgbClr val="4F40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rgbClr val="64504F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533966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1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555666" y="238380"/>
            <a:ext cx="11177155" cy="6369777"/>
            <a:chOff x="876300" y="368300"/>
            <a:chExt cx="10629900" cy="6057900"/>
          </a:xfrm>
          <a:solidFill>
            <a:srgbClr val="64504F"/>
          </a:solidFill>
        </p:grpSpPr>
        <p:sp>
          <p:nvSpPr>
            <p:cNvPr id="5" name="직사각형 4"/>
            <p:cNvSpPr/>
            <p:nvPr/>
          </p:nvSpPr>
          <p:spPr>
            <a:xfrm>
              <a:off x="6464300" y="368300"/>
              <a:ext cx="5041900" cy="60579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 rot="16200000">
              <a:off x="641350" y="603250"/>
              <a:ext cx="6057900" cy="5588000"/>
            </a:xfrm>
            <a:custGeom>
              <a:avLst/>
              <a:gdLst>
                <a:gd name="connsiteX0" fmla="*/ 6057900 w 6057900"/>
                <a:gd name="connsiteY0" fmla="*/ 546100 h 5588000"/>
                <a:gd name="connsiteX1" fmla="*/ 6057900 w 6057900"/>
                <a:gd name="connsiteY1" fmla="*/ 5588000 h 5588000"/>
                <a:gd name="connsiteX2" fmla="*/ 0 w 6057900"/>
                <a:gd name="connsiteY2" fmla="*/ 5588000 h 5588000"/>
                <a:gd name="connsiteX3" fmla="*/ 0 w 6057900"/>
                <a:gd name="connsiteY3" fmla="*/ 546100 h 5588000"/>
                <a:gd name="connsiteX4" fmla="*/ 2946400 w 6057900"/>
                <a:gd name="connsiteY4" fmla="*/ 546100 h 5588000"/>
                <a:gd name="connsiteX5" fmla="*/ 3146426 w 6057900"/>
                <a:gd name="connsiteY5" fmla="*/ 0 h 5588000"/>
                <a:gd name="connsiteX6" fmla="*/ 5857874 w 6057900"/>
                <a:gd name="connsiteY6" fmla="*/ 0 h 558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57900" h="5588000">
                  <a:moveTo>
                    <a:pt x="6057900" y="546100"/>
                  </a:moveTo>
                  <a:lnTo>
                    <a:pt x="6057900" y="5588000"/>
                  </a:lnTo>
                  <a:lnTo>
                    <a:pt x="0" y="5588000"/>
                  </a:lnTo>
                  <a:lnTo>
                    <a:pt x="0" y="546100"/>
                  </a:lnTo>
                  <a:lnTo>
                    <a:pt x="2946400" y="546100"/>
                  </a:lnTo>
                  <a:lnTo>
                    <a:pt x="3146426" y="0"/>
                  </a:lnTo>
                  <a:lnTo>
                    <a:pt x="5857874" y="0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90500" dist="635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6421902" y="368300"/>
              <a:ext cx="72000" cy="6057900"/>
            </a:xfrm>
            <a:prstGeom prst="rect">
              <a:avLst/>
            </a:prstGeom>
            <a:solidFill>
              <a:srgbClr val="4F40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1409187" y="383722"/>
              <a:ext cx="36000" cy="3096078"/>
            </a:xfrm>
            <a:prstGeom prst="rect">
              <a:avLst/>
            </a:prstGeom>
            <a:solidFill>
              <a:srgbClr val="4F40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6654428" y="223899"/>
            <a:ext cx="4916661" cy="6204934"/>
            <a:chOff x="6676455" y="354528"/>
            <a:chExt cx="4675932" cy="5901128"/>
          </a:xfrm>
        </p:grpSpPr>
        <p:sp>
          <p:nvSpPr>
            <p:cNvPr id="10" name="직사각형 9"/>
            <p:cNvSpPr/>
            <p:nvPr/>
          </p:nvSpPr>
          <p:spPr>
            <a:xfrm rot="21540000">
              <a:off x="6676455" y="638629"/>
              <a:ext cx="4617589" cy="5548086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6734798" y="533399"/>
              <a:ext cx="4617589" cy="572225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자유형 26"/>
            <p:cNvSpPr/>
            <p:nvPr/>
          </p:nvSpPr>
          <p:spPr>
            <a:xfrm>
              <a:off x="7034349" y="354528"/>
              <a:ext cx="183576" cy="597972"/>
            </a:xfrm>
            <a:custGeom>
              <a:avLst/>
              <a:gdLst>
                <a:gd name="connsiteX0" fmla="*/ 189576 w 379152"/>
                <a:gd name="connsiteY0" fmla="*/ 0 h 1235034"/>
                <a:gd name="connsiteX1" fmla="*/ 379152 w 379152"/>
                <a:gd name="connsiteY1" fmla="*/ 189576 h 1235034"/>
                <a:gd name="connsiteX2" fmla="*/ 379152 w 379152"/>
                <a:gd name="connsiteY2" fmla="*/ 1045458 h 1235034"/>
                <a:gd name="connsiteX3" fmla="*/ 189576 w 379152"/>
                <a:gd name="connsiteY3" fmla="*/ 1235034 h 1235034"/>
                <a:gd name="connsiteX4" fmla="*/ 0 w 379152"/>
                <a:gd name="connsiteY4" fmla="*/ 1045458 h 1235034"/>
                <a:gd name="connsiteX5" fmla="*/ 0 w 379152"/>
                <a:gd name="connsiteY5" fmla="*/ 491878 h 1235034"/>
                <a:gd name="connsiteX6" fmla="*/ 45576 w 379152"/>
                <a:gd name="connsiteY6" fmla="*/ 491878 h 1235034"/>
                <a:gd name="connsiteX7" fmla="*/ 45576 w 379152"/>
                <a:gd name="connsiteY7" fmla="*/ 1025585 h 1235034"/>
                <a:gd name="connsiteX8" fmla="*/ 189576 w 379152"/>
                <a:gd name="connsiteY8" fmla="*/ 1169585 h 1235034"/>
                <a:gd name="connsiteX9" fmla="*/ 333576 w 379152"/>
                <a:gd name="connsiteY9" fmla="*/ 1025585 h 1235034"/>
                <a:gd name="connsiteX10" fmla="*/ 333576 w 379152"/>
                <a:gd name="connsiteY10" fmla="*/ 209448 h 1235034"/>
                <a:gd name="connsiteX11" fmla="*/ 189576 w 379152"/>
                <a:gd name="connsiteY11" fmla="*/ 65448 h 1235034"/>
                <a:gd name="connsiteX12" fmla="*/ 45576 w 379152"/>
                <a:gd name="connsiteY12" fmla="*/ 209448 h 1235034"/>
                <a:gd name="connsiteX13" fmla="*/ 45576 w 379152"/>
                <a:gd name="connsiteY13" fmla="*/ 341477 h 1235034"/>
                <a:gd name="connsiteX14" fmla="*/ 0 w 379152"/>
                <a:gd name="connsiteY14" fmla="*/ 341477 h 1235034"/>
                <a:gd name="connsiteX15" fmla="*/ 0 w 379152"/>
                <a:gd name="connsiteY15" fmla="*/ 189576 h 1235034"/>
                <a:gd name="connsiteX16" fmla="*/ 189576 w 379152"/>
                <a:gd name="connsiteY16" fmla="*/ 0 h 1235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79152" h="1235034">
                  <a:moveTo>
                    <a:pt x="189576" y="0"/>
                  </a:moveTo>
                  <a:cubicBezTo>
                    <a:pt x="294276" y="0"/>
                    <a:pt x="379152" y="84876"/>
                    <a:pt x="379152" y="189576"/>
                  </a:cubicBezTo>
                  <a:lnTo>
                    <a:pt x="379152" y="1045458"/>
                  </a:lnTo>
                  <a:cubicBezTo>
                    <a:pt x="379152" y="1150158"/>
                    <a:pt x="294276" y="1235034"/>
                    <a:pt x="189576" y="1235034"/>
                  </a:cubicBezTo>
                  <a:cubicBezTo>
                    <a:pt x="84876" y="1235034"/>
                    <a:pt x="0" y="1150158"/>
                    <a:pt x="0" y="1045458"/>
                  </a:cubicBezTo>
                  <a:lnTo>
                    <a:pt x="0" y="491878"/>
                  </a:lnTo>
                  <a:lnTo>
                    <a:pt x="45576" y="491878"/>
                  </a:lnTo>
                  <a:lnTo>
                    <a:pt x="45576" y="1025585"/>
                  </a:lnTo>
                  <a:cubicBezTo>
                    <a:pt x="45576" y="1105114"/>
                    <a:pt x="110047" y="1169585"/>
                    <a:pt x="189576" y="1169585"/>
                  </a:cubicBezTo>
                  <a:cubicBezTo>
                    <a:pt x="269105" y="1169585"/>
                    <a:pt x="333576" y="1105114"/>
                    <a:pt x="333576" y="1025585"/>
                  </a:cubicBezTo>
                  <a:lnTo>
                    <a:pt x="333576" y="209448"/>
                  </a:lnTo>
                  <a:cubicBezTo>
                    <a:pt x="333576" y="129919"/>
                    <a:pt x="269105" y="65448"/>
                    <a:pt x="189576" y="65448"/>
                  </a:cubicBezTo>
                  <a:cubicBezTo>
                    <a:pt x="110047" y="65448"/>
                    <a:pt x="45576" y="129919"/>
                    <a:pt x="45576" y="209448"/>
                  </a:cubicBezTo>
                  <a:lnTo>
                    <a:pt x="45576" y="341477"/>
                  </a:lnTo>
                  <a:lnTo>
                    <a:pt x="0" y="341477"/>
                  </a:lnTo>
                  <a:lnTo>
                    <a:pt x="0" y="189576"/>
                  </a:lnTo>
                  <a:cubicBezTo>
                    <a:pt x="0" y="84876"/>
                    <a:pt x="84876" y="0"/>
                    <a:pt x="189576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1295255" y="223899"/>
            <a:ext cx="4916661" cy="6204934"/>
            <a:chOff x="6676455" y="354528"/>
            <a:chExt cx="4675932" cy="5901128"/>
          </a:xfr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grpSpPr>
        <p:sp>
          <p:nvSpPr>
            <p:cNvPr id="31" name="직사각형 30"/>
            <p:cNvSpPr/>
            <p:nvPr/>
          </p:nvSpPr>
          <p:spPr>
            <a:xfrm rot="21540000">
              <a:off x="6676455" y="638629"/>
              <a:ext cx="4617589" cy="5548086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6734798" y="533399"/>
              <a:ext cx="4617589" cy="572225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3" name="자유형 32"/>
            <p:cNvSpPr/>
            <p:nvPr/>
          </p:nvSpPr>
          <p:spPr>
            <a:xfrm>
              <a:off x="7034349" y="354528"/>
              <a:ext cx="183576" cy="597972"/>
            </a:xfrm>
            <a:custGeom>
              <a:avLst/>
              <a:gdLst>
                <a:gd name="connsiteX0" fmla="*/ 189576 w 379152"/>
                <a:gd name="connsiteY0" fmla="*/ 0 h 1235034"/>
                <a:gd name="connsiteX1" fmla="*/ 379152 w 379152"/>
                <a:gd name="connsiteY1" fmla="*/ 189576 h 1235034"/>
                <a:gd name="connsiteX2" fmla="*/ 379152 w 379152"/>
                <a:gd name="connsiteY2" fmla="*/ 1045458 h 1235034"/>
                <a:gd name="connsiteX3" fmla="*/ 189576 w 379152"/>
                <a:gd name="connsiteY3" fmla="*/ 1235034 h 1235034"/>
                <a:gd name="connsiteX4" fmla="*/ 0 w 379152"/>
                <a:gd name="connsiteY4" fmla="*/ 1045458 h 1235034"/>
                <a:gd name="connsiteX5" fmla="*/ 0 w 379152"/>
                <a:gd name="connsiteY5" fmla="*/ 491878 h 1235034"/>
                <a:gd name="connsiteX6" fmla="*/ 45576 w 379152"/>
                <a:gd name="connsiteY6" fmla="*/ 491878 h 1235034"/>
                <a:gd name="connsiteX7" fmla="*/ 45576 w 379152"/>
                <a:gd name="connsiteY7" fmla="*/ 1025585 h 1235034"/>
                <a:gd name="connsiteX8" fmla="*/ 189576 w 379152"/>
                <a:gd name="connsiteY8" fmla="*/ 1169585 h 1235034"/>
                <a:gd name="connsiteX9" fmla="*/ 333576 w 379152"/>
                <a:gd name="connsiteY9" fmla="*/ 1025585 h 1235034"/>
                <a:gd name="connsiteX10" fmla="*/ 333576 w 379152"/>
                <a:gd name="connsiteY10" fmla="*/ 209448 h 1235034"/>
                <a:gd name="connsiteX11" fmla="*/ 189576 w 379152"/>
                <a:gd name="connsiteY11" fmla="*/ 65448 h 1235034"/>
                <a:gd name="connsiteX12" fmla="*/ 45576 w 379152"/>
                <a:gd name="connsiteY12" fmla="*/ 209448 h 1235034"/>
                <a:gd name="connsiteX13" fmla="*/ 45576 w 379152"/>
                <a:gd name="connsiteY13" fmla="*/ 341477 h 1235034"/>
                <a:gd name="connsiteX14" fmla="*/ 0 w 379152"/>
                <a:gd name="connsiteY14" fmla="*/ 341477 h 1235034"/>
                <a:gd name="connsiteX15" fmla="*/ 0 w 379152"/>
                <a:gd name="connsiteY15" fmla="*/ 189576 h 1235034"/>
                <a:gd name="connsiteX16" fmla="*/ 189576 w 379152"/>
                <a:gd name="connsiteY16" fmla="*/ 0 h 1235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79152" h="1235034">
                  <a:moveTo>
                    <a:pt x="189576" y="0"/>
                  </a:moveTo>
                  <a:cubicBezTo>
                    <a:pt x="294276" y="0"/>
                    <a:pt x="379152" y="84876"/>
                    <a:pt x="379152" y="189576"/>
                  </a:cubicBezTo>
                  <a:lnTo>
                    <a:pt x="379152" y="1045458"/>
                  </a:lnTo>
                  <a:cubicBezTo>
                    <a:pt x="379152" y="1150158"/>
                    <a:pt x="294276" y="1235034"/>
                    <a:pt x="189576" y="1235034"/>
                  </a:cubicBezTo>
                  <a:cubicBezTo>
                    <a:pt x="84876" y="1235034"/>
                    <a:pt x="0" y="1150158"/>
                    <a:pt x="0" y="1045458"/>
                  </a:cubicBezTo>
                  <a:lnTo>
                    <a:pt x="0" y="491878"/>
                  </a:lnTo>
                  <a:lnTo>
                    <a:pt x="45576" y="491878"/>
                  </a:lnTo>
                  <a:lnTo>
                    <a:pt x="45576" y="1025585"/>
                  </a:lnTo>
                  <a:cubicBezTo>
                    <a:pt x="45576" y="1105114"/>
                    <a:pt x="110047" y="1169585"/>
                    <a:pt x="189576" y="1169585"/>
                  </a:cubicBezTo>
                  <a:cubicBezTo>
                    <a:pt x="269105" y="1169585"/>
                    <a:pt x="333576" y="1105114"/>
                    <a:pt x="333576" y="1025585"/>
                  </a:cubicBezTo>
                  <a:lnTo>
                    <a:pt x="333576" y="209448"/>
                  </a:lnTo>
                  <a:cubicBezTo>
                    <a:pt x="333576" y="129919"/>
                    <a:pt x="269105" y="65448"/>
                    <a:pt x="189576" y="65448"/>
                  </a:cubicBezTo>
                  <a:cubicBezTo>
                    <a:pt x="110047" y="65448"/>
                    <a:pt x="45576" y="129919"/>
                    <a:pt x="45576" y="209448"/>
                  </a:cubicBezTo>
                  <a:lnTo>
                    <a:pt x="45576" y="341477"/>
                  </a:lnTo>
                  <a:lnTo>
                    <a:pt x="0" y="341477"/>
                  </a:lnTo>
                  <a:lnTo>
                    <a:pt x="0" y="189576"/>
                  </a:lnTo>
                  <a:cubicBezTo>
                    <a:pt x="0" y="84876"/>
                    <a:pt x="84876" y="0"/>
                    <a:pt x="189576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9" name="직사각형 8"/>
          <p:cNvSpPr/>
          <p:nvPr/>
        </p:nvSpPr>
        <p:spPr>
          <a:xfrm rot="5400000">
            <a:off x="270169" y="1639327"/>
            <a:ext cx="112806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b="1" dirty="0">
                <a:solidFill>
                  <a:prstClr val="white"/>
                </a:solidFill>
              </a:rPr>
              <a:t>CONTENTS</a:t>
            </a:r>
            <a:endParaRPr lang="ko-KR" altLang="en-US" sz="1400" b="1" dirty="0">
              <a:solidFill>
                <a:prstClr val="white"/>
              </a:solidFill>
            </a:endParaRPr>
          </a:p>
        </p:txBody>
      </p:sp>
      <p:pic>
        <p:nvPicPr>
          <p:cNvPr id="44" name="그림 4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3286" y="1186764"/>
            <a:ext cx="4670819" cy="245683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3286" y="3643602"/>
            <a:ext cx="4670819" cy="1699786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>
          <a:xfrm>
            <a:off x="2750445" y="5501495"/>
            <a:ext cx="2515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문지기의 모험</a:t>
            </a:r>
            <a:r>
              <a:rPr lang="en-US" altLang="ko-KR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(</a:t>
            </a:r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창작</a:t>
            </a:r>
            <a:r>
              <a:rPr lang="en-US" altLang="ko-KR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)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6715775" y="1064225"/>
            <a:ext cx="4855313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1. </a:t>
            </a:r>
            <a:r>
              <a:rPr lang="ko-KR" altLang="en-US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제작 환경 </a:t>
            </a:r>
            <a:r>
              <a:rPr lang="en-US" altLang="ko-KR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: Unreal Engine (4.18.2)</a:t>
            </a:r>
          </a:p>
          <a:p>
            <a:endParaRPr lang="en-US" altLang="ko-KR" sz="14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en-US" altLang="ko-KR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2. </a:t>
            </a:r>
            <a:r>
              <a:rPr lang="ko-KR" altLang="en-US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제작기간 </a:t>
            </a:r>
            <a:r>
              <a:rPr lang="en-US" altLang="ko-KR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: 2018/4</a:t>
            </a:r>
            <a:r>
              <a:rPr lang="ko-KR" altLang="en-US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월</a:t>
            </a:r>
            <a:r>
              <a:rPr lang="en-US" altLang="ko-KR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~ 2018/6</a:t>
            </a:r>
            <a:r>
              <a:rPr lang="ko-KR" altLang="en-US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월</a:t>
            </a:r>
            <a:endParaRPr lang="en-US" altLang="ko-KR" sz="14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endParaRPr lang="en-US" altLang="ko-KR" sz="14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en-US" altLang="ko-KR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3. </a:t>
            </a:r>
            <a:r>
              <a:rPr lang="ko-KR" altLang="en-US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제작인원 </a:t>
            </a:r>
            <a:r>
              <a:rPr lang="en-US" altLang="ko-KR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: 1</a:t>
            </a:r>
            <a:r>
              <a:rPr lang="ko-KR" altLang="en-US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인</a:t>
            </a:r>
            <a:endParaRPr lang="en-US" altLang="ko-KR" sz="14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endParaRPr lang="en-US" altLang="ko-KR" sz="14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en-US" altLang="ko-KR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4. </a:t>
            </a:r>
            <a:r>
              <a:rPr lang="ko-KR" altLang="en-US" sz="1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주요 구현 </a:t>
            </a:r>
            <a:r>
              <a:rPr lang="ko-KR" altLang="en-US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내용</a:t>
            </a:r>
            <a:r>
              <a:rPr lang="en-US" altLang="ko-KR" sz="1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:</a:t>
            </a:r>
          </a:p>
          <a:p>
            <a:r>
              <a:rPr lang="en-US" altLang="ko-KR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Blackboard</a:t>
            </a:r>
            <a:r>
              <a:rPr lang="ko-KR" altLang="en-US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와 </a:t>
            </a:r>
            <a:r>
              <a:rPr lang="en-US" altLang="ko-KR" sz="1400" dirty="0" err="1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BehaviorTree</a:t>
            </a:r>
            <a:r>
              <a:rPr lang="ko-KR" altLang="en-US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를 사용한 기본적인 </a:t>
            </a:r>
            <a:r>
              <a:rPr lang="en-US" altLang="ko-KR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AI, </a:t>
            </a:r>
            <a:endParaRPr lang="en-US" altLang="ko-KR" sz="14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ko-KR" altLang="en-US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건물 </a:t>
            </a:r>
            <a:r>
              <a:rPr lang="en-US" altLang="ko-KR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Destruction , Procedural Foliage</a:t>
            </a:r>
            <a:r>
              <a:rPr lang="ko-KR" altLang="en-US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등</a:t>
            </a:r>
            <a:endParaRPr lang="en-US" altLang="ko-KR" sz="14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endParaRPr lang="en-US" altLang="ko-KR" sz="14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en-US" altLang="ko-KR" sz="1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5. </a:t>
            </a:r>
            <a:r>
              <a:rPr lang="ko-KR" altLang="en-US" sz="1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게임 내용 및 </a:t>
            </a:r>
            <a:r>
              <a:rPr lang="ko-KR" altLang="en-US" sz="1400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느낀점</a:t>
            </a:r>
            <a:endParaRPr lang="en-US" altLang="ko-KR" sz="14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ko-KR" altLang="en-US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캐릭터가 칼과 도끼로 적들을 </a:t>
            </a:r>
            <a:r>
              <a:rPr lang="ko-KR" altLang="en-US" sz="1400" dirty="0" err="1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콤보</a:t>
            </a:r>
            <a:r>
              <a:rPr lang="ko-KR" altLang="en-US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공격이 가능하며</a:t>
            </a:r>
            <a:r>
              <a:rPr lang="en-US" altLang="ko-KR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최종적으로 보스와 전투하여 승리하는 게임 입니다</a:t>
            </a:r>
            <a:r>
              <a:rPr lang="en-US" altLang="ko-KR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</a:p>
          <a:p>
            <a:endParaRPr lang="en-US" altLang="ko-KR" sz="14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ko-KR" altLang="en-US" sz="1400" dirty="0" err="1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언리얼</a:t>
            </a:r>
            <a:r>
              <a:rPr lang="ko-KR" altLang="en-US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엔진을 배우고 </a:t>
            </a:r>
            <a:r>
              <a:rPr lang="ko-KR" altLang="en-US" sz="1400" dirty="0" err="1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배운것들을</a:t>
            </a:r>
            <a:r>
              <a:rPr lang="ko-KR" altLang="en-US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총 응용하여 만든 게임입니다</a:t>
            </a:r>
            <a:r>
              <a:rPr lang="en-US" altLang="ko-KR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</a:p>
          <a:p>
            <a:r>
              <a:rPr lang="ko-KR" altLang="en-US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블루프린트로 제작했고</a:t>
            </a:r>
            <a:r>
              <a:rPr lang="en-US" altLang="ko-KR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게임 엔진은 사용하는데 매우 익숙해지기 위해 단축키를 빠르게 </a:t>
            </a:r>
            <a:r>
              <a:rPr lang="ko-KR" altLang="en-US" sz="1400" dirty="0" err="1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숙달하는게</a:t>
            </a:r>
            <a:r>
              <a:rPr lang="ko-KR" altLang="en-US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기본이라는 것을 </a:t>
            </a:r>
            <a:r>
              <a:rPr lang="ko-KR" altLang="en-US" sz="1400" dirty="0" err="1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느꼇습니다</a:t>
            </a:r>
            <a:r>
              <a:rPr lang="en-US" altLang="ko-KR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 AI</a:t>
            </a:r>
            <a:r>
              <a:rPr lang="ko-KR" altLang="en-US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를 만들면서 </a:t>
            </a:r>
            <a:r>
              <a:rPr lang="en-US" altLang="ko-KR" sz="1400" dirty="0" err="1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BehaviorTree</a:t>
            </a:r>
            <a:r>
              <a:rPr lang="ko-KR" altLang="en-US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를 사용할 때 적 캐릭터의 주변 탐색과 공격 목표 선정에 대해 우선순위를 정하는데 어려움을 </a:t>
            </a:r>
            <a:r>
              <a:rPr lang="ko-KR" altLang="en-US" sz="1400" dirty="0" err="1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느꼇습니다</a:t>
            </a:r>
            <a:r>
              <a:rPr lang="en-US" altLang="ko-KR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r>
              <a:rPr lang="ko-KR" altLang="en-US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또한 평소에 게임의 </a:t>
            </a:r>
            <a:r>
              <a:rPr lang="ko-KR" altLang="en-US" sz="1400" dirty="0" err="1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타격감을</a:t>
            </a:r>
            <a:r>
              <a:rPr lang="ko-KR" altLang="en-US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중요시하는데</a:t>
            </a:r>
            <a:r>
              <a:rPr lang="en-US" altLang="ko-KR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400" dirty="0" err="1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타격감을</a:t>
            </a:r>
            <a:r>
              <a:rPr lang="ko-KR" altLang="en-US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1400" dirty="0" err="1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살리는것은</a:t>
            </a:r>
            <a:r>
              <a:rPr lang="ko-KR" altLang="en-US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어렵다는 것을 절실히 느꼈습니다</a:t>
            </a:r>
            <a:r>
              <a:rPr lang="en-US" altLang="ko-KR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endParaRPr lang="en-US" altLang="ko-KR" sz="14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en-US" altLang="ko-KR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UI</a:t>
            </a:r>
            <a:r>
              <a:rPr lang="ko-KR" altLang="en-US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와 주변 건물</a:t>
            </a:r>
            <a:r>
              <a:rPr lang="en-US" altLang="ko-KR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지형이 단조롭고</a:t>
            </a:r>
            <a:r>
              <a:rPr lang="en-US" altLang="ko-KR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400" dirty="0" err="1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이펙트가</a:t>
            </a:r>
            <a:r>
              <a:rPr lang="ko-KR" altLang="en-US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부족하여 아쉬웠습니다</a:t>
            </a:r>
            <a:r>
              <a:rPr lang="en-US" altLang="ko-KR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endParaRPr lang="en-US" altLang="ko-KR" sz="14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endParaRPr lang="en-US" altLang="ko-KR" sz="14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343909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1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555666" y="238380"/>
            <a:ext cx="11177155" cy="6369777"/>
            <a:chOff x="876300" y="368300"/>
            <a:chExt cx="10629900" cy="6057900"/>
          </a:xfrm>
          <a:solidFill>
            <a:srgbClr val="64504F"/>
          </a:solidFill>
        </p:grpSpPr>
        <p:sp>
          <p:nvSpPr>
            <p:cNvPr id="5" name="직사각형 4"/>
            <p:cNvSpPr/>
            <p:nvPr/>
          </p:nvSpPr>
          <p:spPr>
            <a:xfrm>
              <a:off x="6464300" y="368300"/>
              <a:ext cx="5041900" cy="60579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 rot="16200000">
              <a:off x="641350" y="603250"/>
              <a:ext cx="6057900" cy="5588000"/>
            </a:xfrm>
            <a:custGeom>
              <a:avLst/>
              <a:gdLst>
                <a:gd name="connsiteX0" fmla="*/ 6057900 w 6057900"/>
                <a:gd name="connsiteY0" fmla="*/ 546100 h 5588000"/>
                <a:gd name="connsiteX1" fmla="*/ 6057900 w 6057900"/>
                <a:gd name="connsiteY1" fmla="*/ 5588000 h 5588000"/>
                <a:gd name="connsiteX2" fmla="*/ 0 w 6057900"/>
                <a:gd name="connsiteY2" fmla="*/ 5588000 h 5588000"/>
                <a:gd name="connsiteX3" fmla="*/ 0 w 6057900"/>
                <a:gd name="connsiteY3" fmla="*/ 546100 h 5588000"/>
                <a:gd name="connsiteX4" fmla="*/ 2946400 w 6057900"/>
                <a:gd name="connsiteY4" fmla="*/ 546100 h 5588000"/>
                <a:gd name="connsiteX5" fmla="*/ 3146426 w 6057900"/>
                <a:gd name="connsiteY5" fmla="*/ 0 h 5588000"/>
                <a:gd name="connsiteX6" fmla="*/ 5857874 w 6057900"/>
                <a:gd name="connsiteY6" fmla="*/ 0 h 558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57900" h="5588000">
                  <a:moveTo>
                    <a:pt x="6057900" y="546100"/>
                  </a:moveTo>
                  <a:lnTo>
                    <a:pt x="6057900" y="5588000"/>
                  </a:lnTo>
                  <a:lnTo>
                    <a:pt x="0" y="5588000"/>
                  </a:lnTo>
                  <a:lnTo>
                    <a:pt x="0" y="546100"/>
                  </a:lnTo>
                  <a:lnTo>
                    <a:pt x="2946400" y="546100"/>
                  </a:lnTo>
                  <a:lnTo>
                    <a:pt x="3146426" y="0"/>
                  </a:lnTo>
                  <a:lnTo>
                    <a:pt x="5857874" y="0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90500" dist="635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6421902" y="368300"/>
              <a:ext cx="72000" cy="6057900"/>
            </a:xfrm>
            <a:prstGeom prst="rect">
              <a:avLst/>
            </a:prstGeom>
            <a:solidFill>
              <a:srgbClr val="4F40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1409187" y="383722"/>
              <a:ext cx="36000" cy="3096078"/>
            </a:xfrm>
            <a:prstGeom prst="rect">
              <a:avLst/>
            </a:prstGeom>
            <a:solidFill>
              <a:srgbClr val="4F40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6654428" y="223899"/>
            <a:ext cx="4916661" cy="6204934"/>
            <a:chOff x="6676455" y="354528"/>
            <a:chExt cx="4675932" cy="5901128"/>
          </a:xfrm>
        </p:grpSpPr>
        <p:sp>
          <p:nvSpPr>
            <p:cNvPr id="10" name="직사각형 9"/>
            <p:cNvSpPr/>
            <p:nvPr/>
          </p:nvSpPr>
          <p:spPr>
            <a:xfrm rot="21540000">
              <a:off x="6676455" y="638629"/>
              <a:ext cx="4617589" cy="5548086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6734798" y="533399"/>
              <a:ext cx="4617589" cy="572225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자유형 26"/>
            <p:cNvSpPr/>
            <p:nvPr/>
          </p:nvSpPr>
          <p:spPr>
            <a:xfrm>
              <a:off x="7034349" y="354528"/>
              <a:ext cx="183576" cy="597972"/>
            </a:xfrm>
            <a:custGeom>
              <a:avLst/>
              <a:gdLst>
                <a:gd name="connsiteX0" fmla="*/ 189576 w 379152"/>
                <a:gd name="connsiteY0" fmla="*/ 0 h 1235034"/>
                <a:gd name="connsiteX1" fmla="*/ 379152 w 379152"/>
                <a:gd name="connsiteY1" fmla="*/ 189576 h 1235034"/>
                <a:gd name="connsiteX2" fmla="*/ 379152 w 379152"/>
                <a:gd name="connsiteY2" fmla="*/ 1045458 h 1235034"/>
                <a:gd name="connsiteX3" fmla="*/ 189576 w 379152"/>
                <a:gd name="connsiteY3" fmla="*/ 1235034 h 1235034"/>
                <a:gd name="connsiteX4" fmla="*/ 0 w 379152"/>
                <a:gd name="connsiteY4" fmla="*/ 1045458 h 1235034"/>
                <a:gd name="connsiteX5" fmla="*/ 0 w 379152"/>
                <a:gd name="connsiteY5" fmla="*/ 491878 h 1235034"/>
                <a:gd name="connsiteX6" fmla="*/ 45576 w 379152"/>
                <a:gd name="connsiteY6" fmla="*/ 491878 h 1235034"/>
                <a:gd name="connsiteX7" fmla="*/ 45576 w 379152"/>
                <a:gd name="connsiteY7" fmla="*/ 1025585 h 1235034"/>
                <a:gd name="connsiteX8" fmla="*/ 189576 w 379152"/>
                <a:gd name="connsiteY8" fmla="*/ 1169585 h 1235034"/>
                <a:gd name="connsiteX9" fmla="*/ 333576 w 379152"/>
                <a:gd name="connsiteY9" fmla="*/ 1025585 h 1235034"/>
                <a:gd name="connsiteX10" fmla="*/ 333576 w 379152"/>
                <a:gd name="connsiteY10" fmla="*/ 209448 h 1235034"/>
                <a:gd name="connsiteX11" fmla="*/ 189576 w 379152"/>
                <a:gd name="connsiteY11" fmla="*/ 65448 h 1235034"/>
                <a:gd name="connsiteX12" fmla="*/ 45576 w 379152"/>
                <a:gd name="connsiteY12" fmla="*/ 209448 h 1235034"/>
                <a:gd name="connsiteX13" fmla="*/ 45576 w 379152"/>
                <a:gd name="connsiteY13" fmla="*/ 341477 h 1235034"/>
                <a:gd name="connsiteX14" fmla="*/ 0 w 379152"/>
                <a:gd name="connsiteY14" fmla="*/ 341477 h 1235034"/>
                <a:gd name="connsiteX15" fmla="*/ 0 w 379152"/>
                <a:gd name="connsiteY15" fmla="*/ 189576 h 1235034"/>
                <a:gd name="connsiteX16" fmla="*/ 189576 w 379152"/>
                <a:gd name="connsiteY16" fmla="*/ 0 h 1235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79152" h="1235034">
                  <a:moveTo>
                    <a:pt x="189576" y="0"/>
                  </a:moveTo>
                  <a:cubicBezTo>
                    <a:pt x="294276" y="0"/>
                    <a:pt x="379152" y="84876"/>
                    <a:pt x="379152" y="189576"/>
                  </a:cubicBezTo>
                  <a:lnTo>
                    <a:pt x="379152" y="1045458"/>
                  </a:lnTo>
                  <a:cubicBezTo>
                    <a:pt x="379152" y="1150158"/>
                    <a:pt x="294276" y="1235034"/>
                    <a:pt x="189576" y="1235034"/>
                  </a:cubicBezTo>
                  <a:cubicBezTo>
                    <a:pt x="84876" y="1235034"/>
                    <a:pt x="0" y="1150158"/>
                    <a:pt x="0" y="1045458"/>
                  </a:cubicBezTo>
                  <a:lnTo>
                    <a:pt x="0" y="491878"/>
                  </a:lnTo>
                  <a:lnTo>
                    <a:pt x="45576" y="491878"/>
                  </a:lnTo>
                  <a:lnTo>
                    <a:pt x="45576" y="1025585"/>
                  </a:lnTo>
                  <a:cubicBezTo>
                    <a:pt x="45576" y="1105114"/>
                    <a:pt x="110047" y="1169585"/>
                    <a:pt x="189576" y="1169585"/>
                  </a:cubicBezTo>
                  <a:cubicBezTo>
                    <a:pt x="269105" y="1169585"/>
                    <a:pt x="333576" y="1105114"/>
                    <a:pt x="333576" y="1025585"/>
                  </a:cubicBezTo>
                  <a:lnTo>
                    <a:pt x="333576" y="209448"/>
                  </a:lnTo>
                  <a:cubicBezTo>
                    <a:pt x="333576" y="129919"/>
                    <a:pt x="269105" y="65448"/>
                    <a:pt x="189576" y="65448"/>
                  </a:cubicBezTo>
                  <a:cubicBezTo>
                    <a:pt x="110047" y="65448"/>
                    <a:pt x="45576" y="129919"/>
                    <a:pt x="45576" y="209448"/>
                  </a:cubicBezTo>
                  <a:lnTo>
                    <a:pt x="45576" y="341477"/>
                  </a:lnTo>
                  <a:lnTo>
                    <a:pt x="0" y="341477"/>
                  </a:lnTo>
                  <a:lnTo>
                    <a:pt x="0" y="189576"/>
                  </a:lnTo>
                  <a:cubicBezTo>
                    <a:pt x="0" y="84876"/>
                    <a:pt x="84876" y="0"/>
                    <a:pt x="189576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1281736" y="223899"/>
            <a:ext cx="4916661" cy="6204934"/>
            <a:chOff x="6676455" y="354528"/>
            <a:chExt cx="4675932" cy="5901128"/>
          </a:xfr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grpSpPr>
        <p:sp>
          <p:nvSpPr>
            <p:cNvPr id="31" name="직사각형 30"/>
            <p:cNvSpPr/>
            <p:nvPr/>
          </p:nvSpPr>
          <p:spPr>
            <a:xfrm rot="21540000">
              <a:off x="6676455" y="638629"/>
              <a:ext cx="4617589" cy="5548086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6734798" y="533399"/>
              <a:ext cx="4617589" cy="572225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3" name="자유형 32"/>
            <p:cNvSpPr/>
            <p:nvPr/>
          </p:nvSpPr>
          <p:spPr>
            <a:xfrm>
              <a:off x="7034349" y="354528"/>
              <a:ext cx="183576" cy="597972"/>
            </a:xfrm>
            <a:custGeom>
              <a:avLst/>
              <a:gdLst>
                <a:gd name="connsiteX0" fmla="*/ 189576 w 379152"/>
                <a:gd name="connsiteY0" fmla="*/ 0 h 1235034"/>
                <a:gd name="connsiteX1" fmla="*/ 379152 w 379152"/>
                <a:gd name="connsiteY1" fmla="*/ 189576 h 1235034"/>
                <a:gd name="connsiteX2" fmla="*/ 379152 w 379152"/>
                <a:gd name="connsiteY2" fmla="*/ 1045458 h 1235034"/>
                <a:gd name="connsiteX3" fmla="*/ 189576 w 379152"/>
                <a:gd name="connsiteY3" fmla="*/ 1235034 h 1235034"/>
                <a:gd name="connsiteX4" fmla="*/ 0 w 379152"/>
                <a:gd name="connsiteY4" fmla="*/ 1045458 h 1235034"/>
                <a:gd name="connsiteX5" fmla="*/ 0 w 379152"/>
                <a:gd name="connsiteY5" fmla="*/ 491878 h 1235034"/>
                <a:gd name="connsiteX6" fmla="*/ 45576 w 379152"/>
                <a:gd name="connsiteY6" fmla="*/ 491878 h 1235034"/>
                <a:gd name="connsiteX7" fmla="*/ 45576 w 379152"/>
                <a:gd name="connsiteY7" fmla="*/ 1025585 h 1235034"/>
                <a:gd name="connsiteX8" fmla="*/ 189576 w 379152"/>
                <a:gd name="connsiteY8" fmla="*/ 1169585 h 1235034"/>
                <a:gd name="connsiteX9" fmla="*/ 333576 w 379152"/>
                <a:gd name="connsiteY9" fmla="*/ 1025585 h 1235034"/>
                <a:gd name="connsiteX10" fmla="*/ 333576 w 379152"/>
                <a:gd name="connsiteY10" fmla="*/ 209448 h 1235034"/>
                <a:gd name="connsiteX11" fmla="*/ 189576 w 379152"/>
                <a:gd name="connsiteY11" fmla="*/ 65448 h 1235034"/>
                <a:gd name="connsiteX12" fmla="*/ 45576 w 379152"/>
                <a:gd name="connsiteY12" fmla="*/ 209448 h 1235034"/>
                <a:gd name="connsiteX13" fmla="*/ 45576 w 379152"/>
                <a:gd name="connsiteY13" fmla="*/ 341477 h 1235034"/>
                <a:gd name="connsiteX14" fmla="*/ 0 w 379152"/>
                <a:gd name="connsiteY14" fmla="*/ 341477 h 1235034"/>
                <a:gd name="connsiteX15" fmla="*/ 0 w 379152"/>
                <a:gd name="connsiteY15" fmla="*/ 189576 h 1235034"/>
                <a:gd name="connsiteX16" fmla="*/ 189576 w 379152"/>
                <a:gd name="connsiteY16" fmla="*/ 0 h 1235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79152" h="1235034">
                  <a:moveTo>
                    <a:pt x="189576" y="0"/>
                  </a:moveTo>
                  <a:cubicBezTo>
                    <a:pt x="294276" y="0"/>
                    <a:pt x="379152" y="84876"/>
                    <a:pt x="379152" y="189576"/>
                  </a:cubicBezTo>
                  <a:lnTo>
                    <a:pt x="379152" y="1045458"/>
                  </a:lnTo>
                  <a:cubicBezTo>
                    <a:pt x="379152" y="1150158"/>
                    <a:pt x="294276" y="1235034"/>
                    <a:pt x="189576" y="1235034"/>
                  </a:cubicBezTo>
                  <a:cubicBezTo>
                    <a:pt x="84876" y="1235034"/>
                    <a:pt x="0" y="1150158"/>
                    <a:pt x="0" y="1045458"/>
                  </a:cubicBezTo>
                  <a:lnTo>
                    <a:pt x="0" y="491878"/>
                  </a:lnTo>
                  <a:lnTo>
                    <a:pt x="45576" y="491878"/>
                  </a:lnTo>
                  <a:lnTo>
                    <a:pt x="45576" y="1025585"/>
                  </a:lnTo>
                  <a:cubicBezTo>
                    <a:pt x="45576" y="1105114"/>
                    <a:pt x="110047" y="1169585"/>
                    <a:pt x="189576" y="1169585"/>
                  </a:cubicBezTo>
                  <a:cubicBezTo>
                    <a:pt x="269105" y="1169585"/>
                    <a:pt x="333576" y="1105114"/>
                    <a:pt x="333576" y="1025585"/>
                  </a:cubicBezTo>
                  <a:lnTo>
                    <a:pt x="333576" y="209448"/>
                  </a:lnTo>
                  <a:cubicBezTo>
                    <a:pt x="333576" y="129919"/>
                    <a:pt x="269105" y="65448"/>
                    <a:pt x="189576" y="65448"/>
                  </a:cubicBezTo>
                  <a:cubicBezTo>
                    <a:pt x="110047" y="65448"/>
                    <a:pt x="45576" y="129919"/>
                    <a:pt x="45576" y="209448"/>
                  </a:cubicBezTo>
                  <a:lnTo>
                    <a:pt x="45576" y="341477"/>
                  </a:lnTo>
                  <a:lnTo>
                    <a:pt x="0" y="341477"/>
                  </a:lnTo>
                  <a:lnTo>
                    <a:pt x="0" y="189576"/>
                  </a:lnTo>
                  <a:cubicBezTo>
                    <a:pt x="0" y="84876"/>
                    <a:pt x="84876" y="0"/>
                    <a:pt x="189576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9" name="직사각형 8"/>
          <p:cNvSpPr/>
          <p:nvPr/>
        </p:nvSpPr>
        <p:spPr>
          <a:xfrm rot="5400000">
            <a:off x="270169" y="1639327"/>
            <a:ext cx="112806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b="1" dirty="0">
                <a:solidFill>
                  <a:prstClr val="white"/>
                </a:solidFill>
                <a:latin typeface="+mn-ea"/>
              </a:rPr>
              <a:t>CONTENTS</a:t>
            </a:r>
            <a:endParaRPr lang="ko-KR" altLang="en-US" sz="1400" b="1" dirty="0">
              <a:solidFill>
                <a:prstClr val="white"/>
              </a:solidFill>
              <a:latin typeface="+mn-ea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864601" y="1313895"/>
            <a:ext cx="4021294" cy="36309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pic>
        <p:nvPicPr>
          <p:cNvPr id="39" name="그림 3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6509" y="1378968"/>
            <a:ext cx="4635500" cy="3462278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2816176" y="5065758"/>
            <a:ext cx="2515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MiniGolf</a:t>
            </a:r>
            <a:r>
              <a:rPr lang="en-US" altLang="ko-KR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(</a:t>
            </a:r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창작</a:t>
            </a:r>
            <a:r>
              <a:rPr lang="en-US" altLang="ko-KR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)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6724285" y="1094977"/>
            <a:ext cx="4835994" cy="5047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1. </a:t>
            </a:r>
            <a:r>
              <a:rPr lang="ko-KR" altLang="en-US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제작 환경 </a:t>
            </a:r>
            <a:r>
              <a:rPr lang="en-US" altLang="ko-KR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: </a:t>
            </a:r>
            <a:r>
              <a:rPr lang="en-US" altLang="ko-KR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OpenGL, </a:t>
            </a:r>
            <a:r>
              <a:rPr lang="en-US" altLang="ko-KR" sz="1400" dirty="0" err="1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c++</a:t>
            </a:r>
            <a:endParaRPr lang="en-US" altLang="ko-KR" sz="14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endParaRPr lang="en-US" altLang="ko-KR" sz="14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en-US" altLang="ko-KR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2. </a:t>
            </a:r>
            <a:r>
              <a:rPr lang="ko-KR" altLang="en-US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제작기간 </a:t>
            </a:r>
            <a:r>
              <a:rPr lang="en-US" altLang="ko-KR" sz="1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: </a:t>
            </a:r>
            <a:r>
              <a:rPr lang="en-US" altLang="ko-KR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2016/11</a:t>
            </a:r>
            <a:r>
              <a:rPr lang="ko-KR" altLang="en-US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월</a:t>
            </a:r>
            <a:r>
              <a:rPr lang="en-US" altLang="ko-KR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1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~ </a:t>
            </a:r>
            <a:r>
              <a:rPr lang="en-US" altLang="ko-KR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2016/12</a:t>
            </a:r>
            <a:r>
              <a:rPr lang="ko-KR" altLang="en-US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월</a:t>
            </a:r>
            <a:endParaRPr lang="en-US" altLang="ko-KR" sz="14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endParaRPr lang="en-US" altLang="ko-KR" sz="14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en-US" altLang="ko-KR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3. </a:t>
            </a:r>
            <a:r>
              <a:rPr lang="ko-KR" altLang="en-US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제작인원 </a:t>
            </a:r>
            <a:r>
              <a:rPr lang="en-US" altLang="ko-KR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: 1</a:t>
            </a:r>
            <a:r>
              <a:rPr lang="ko-KR" altLang="en-US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인</a:t>
            </a:r>
            <a:endParaRPr lang="en-US" altLang="ko-KR" sz="14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endParaRPr lang="en-US" altLang="ko-KR" sz="14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en-US" altLang="ko-KR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4. </a:t>
            </a:r>
            <a:r>
              <a:rPr lang="ko-KR" altLang="en-US" sz="1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주요 구현 </a:t>
            </a:r>
            <a:r>
              <a:rPr lang="ko-KR" altLang="en-US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내용</a:t>
            </a:r>
            <a:r>
              <a:rPr lang="en-US" altLang="ko-KR" sz="1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: </a:t>
            </a:r>
            <a:r>
              <a:rPr lang="ko-KR" altLang="en-US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공의 중력 및</a:t>
            </a:r>
            <a:r>
              <a:rPr lang="en-US" altLang="ko-KR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움직임</a:t>
            </a:r>
            <a:r>
              <a:rPr lang="en-US" altLang="ko-KR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충돌처리</a:t>
            </a:r>
            <a:endParaRPr lang="en-US" altLang="ko-KR" sz="14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endParaRPr lang="en-US" altLang="ko-KR" sz="14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en-US" altLang="ko-KR" sz="1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5. </a:t>
            </a:r>
            <a:r>
              <a:rPr lang="ko-KR" altLang="en-US" sz="1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게임 내용 및 </a:t>
            </a:r>
            <a:r>
              <a:rPr lang="ko-KR" altLang="en-US" sz="1400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느낀점</a:t>
            </a:r>
            <a:endParaRPr lang="en-US" altLang="ko-KR" sz="14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ko-KR" altLang="en-US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키보드로 </a:t>
            </a:r>
            <a:r>
              <a:rPr lang="ko-KR" altLang="en-US" sz="1400" dirty="0" err="1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공위에있는</a:t>
            </a:r>
            <a:r>
              <a:rPr lang="ko-KR" altLang="en-US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선을 회전시키고 발사하여 구멍에 넣는 게임입니다</a:t>
            </a:r>
            <a:r>
              <a:rPr lang="en-US" altLang="ko-KR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 </a:t>
            </a:r>
          </a:p>
          <a:p>
            <a:endParaRPr lang="en-US" altLang="ko-KR" sz="14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en-US" altLang="ko-KR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OpenGL</a:t>
            </a:r>
            <a:r>
              <a:rPr lang="ko-KR" altLang="en-US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를 처음으로 배우면서 만든 게임입니다</a:t>
            </a:r>
            <a:r>
              <a:rPr lang="en-US" altLang="ko-KR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 </a:t>
            </a:r>
          </a:p>
          <a:p>
            <a:r>
              <a:rPr lang="ko-KR" altLang="en-US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컴퓨터 그래픽스에 대해서 처음으로 배우면서 </a:t>
            </a:r>
            <a:r>
              <a:rPr lang="en-US" altLang="ko-KR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3D</a:t>
            </a:r>
            <a:r>
              <a:rPr lang="ko-KR" altLang="en-US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게임에 필요한 기본적인 내용인 카메라</a:t>
            </a:r>
            <a:r>
              <a:rPr lang="en-US" altLang="ko-KR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투영</a:t>
            </a:r>
            <a:r>
              <a:rPr lang="en-US" altLang="ko-KR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400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렌더링</a:t>
            </a:r>
            <a:r>
              <a:rPr lang="ko-KR" altLang="en-US" sz="1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기법에 대해서 배웠습니다</a:t>
            </a:r>
            <a:r>
              <a:rPr lang="en-US" altLang="ko-KR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 </a:t>
            </a:r>
            <a:r>
              <a:rPr lang="ko-KR" altLang="en-US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또한 처음으로 </a:t>
            </a:r>
            <a:r>
              <a:rPr lang="en-US" altLang="ko-KR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3D</a:t>
            </a:r>
            <a:r>
              <a:rPr lang="ko-KR" altLang="en-US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에서 충돌처리를 프로그래밍 하며 어려움을 느끼고 해결하면서</a:t>
            </a:r>
            <a:r>
              <a:rPr lang="en-US" altLang="ko-KR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AABB</a:t>
            </a:r>
            <a:r>
              <a:rPr lang="ko-KR" altLang="en-US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같은 </a:t>
            </a:r>
            <a:r>
              <a:rPr lang="ko-KR" altLang="en-US" sz="1400" dirty="0" err="1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바운딩</a:t>
            </a:r>
            <a:r>
              <a:rPr lang="ko-KR" altLang="en-US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박스에 대해 알 수 있었습니다</a:t>
            </a:r>
            <a:r>
              <a:rPr lang="en-US" altLang="ko-KR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</a:p>
          <a:p>
            <a:endParaRPr lang="en-US" altLang="ko-KR" sz="14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ko-KR" altLang="en-US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처음 </a:t>
            </a:r>
            <a:r>
              <a:rPr lang="en-US" altLang="ko-KR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3D</a:t>
            </a:r>
            <a:r>
              <a:rPr lang="ko-KR" altLang="en-US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게임을 만들면서 </a:t>
            </a:r>
            <a:r>
              <a:rPr lang="en-US" altLang="ko-KR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2D</a:t>
            </a:r>
            <a:r>
              <a:rPr lang="ko-KR" altLang="en-US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게임과는 차원이 다르게 어렵다는 것을 </a:t>
            </a:r>
            <a:r>
              <a:rPr lang="ko-KR" altLang="en-US" sz="1400" dirty="0" err="1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느꼇고</a:t>
            </a:r>
            <a:r>
              <a:rPr lang="en-US" altLang="ko-KR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구 물체의 움직임</a:t>
            </a:r>
            <a:r>
              <a:rPr lang="en-US" altLang="ko-KR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400" dirty="0" err="1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리지드바디와</a:t>
            </a:r>
            <a:r>
              <a:rPr lang="ko-KR" altLang="en-US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같은 움직임을 구현 하지 못해서 불안전한 구의 움직임 때문에 많이 아쉬웠습니다</a:t>
            </a:r>
            <a:r>
              <a:rPr lang="en-US" altLang="ko-KR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</a:p>
          <a:p>
            <a:endParaRPr lang="en-US" altLang="ko-KR" sz="14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405990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1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555666" y="238380"/>
            <a:ext cx="11177155" cy="6369777"/>
            <a:chOff x="876300" y="368300"/>
            <a:chExt cx="10629900" cy="6057900"/>
          </a:xfrm>
          <a:solidFill>
            <a:srgbClr val="F4CD42"/>
          </a:solidFill>
        </p:grpSpPr>
        <p:sp>
          <p:nvSpPr>
            <p:cNvPr id="5" name="직사각형 4"/>
            <p:cNvSpPr/>
            <p:nvPr/>
          </p:nvSpPr>
          <p:spPr>
            <a:xfrm>
              <a:off x="6464300" y="368300"/>
              <a:ext cx="5041900" cy="60579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 rot="16200000">
              <a:off x="641350" y="603250"/>
              <a:ext cx="6057900" cy="5588000"/>
            </a:xfrm>
            <a:custGeom>
              <a:avLst/>
              <a:gdLst>
                <a:gd name="connsiteX0" fmla="*/ 6057900 w 6057900"/>
                <a:gd name="connsiteY0" fmla="*/ 546100 h 5588000"/>
                <a:gd name="connsiteX1" fmla="*/ 6057900 w 6057900"/>
                <a:gd name="connsiteY1" fmla="*/ 5588000 h 5588000"/>
                <a:gd name="connsiteX2" fmla="*/ 0 w 6057900"/>
                <a:gd name="connsiteY2" fmla="*/ 5588000 h 5588000"/>
                <a:gd name="connsiteX3" fmla="*/ 0 w 6057900"/>
                <a:gd name="connsiteY3" fmla="*/ 546100 h 5588000"/>
                <a:gd name="connsiteX4" fmla="*/ 2946400 w 6057900"/>
                <a:gd name="connsiteY4" fmla="*/ 546100 h 5588000"/>
                <a:gd name="connsiteX5" fmla="*/ 3146426 w 6057900"/>
                <a:gd name="connsiteY5" fmla="*/ 0 h 5588000"/>
                <a:gd name="connsiteX6" fmla="*/ 5857874 w 6057900"/>
                <a:gd name="connsiteY6" fmla="*/ 0 h 558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57900" h="5588000">
                  <a:moveTo>
                    <a:pt x="6057900" y="546100"/>
                  </a:moveTo>
                  <a:lnTo>
                    <a:pt x="6057900" y="5588000"/>
                  </a:lnTo>
                  <a:lnTo>
                    <a:pt x="0" y="5588000"/>
                  </a:lnTo>
                  <a:lnTo>
                    <a:pt x="0" y="546100"/>
                  </a:lnTo>
                  <a:lnTo>
                    <a:pt x="2946400" y="546100"/>
                  </a:lnTo>
                  <a:lnTo>
                    <a:pt x="3146426" y="0"/>
                  </a:lnTo>
                  <a:lnTo>
                    <a:pt x="5857874" y="0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90500" dist="635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6421902" y="368300"/>
              <a:ext cx="72000" cy="6057900"/>
            </a:xfrm>
            <a:prstGeom prst="rect">
              <a:avLst/>
            </a:prstGeom>
            <a:solidFill>
              <a:srgbClr val="CAA1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1409187" y="383722"/>
              <a:ext cx="36000" cy="3096078"/>
            </a:xfrm>
            <a:prstGeom prst="rect">
              <a:avLst/>
            </a:prstGeom>
            <a:solidFill>
              <a:srgbClr val="CAA1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6654428" y="223899"/>
            <a:ext cx="4916661" cy="6204934"/>
            <a:chOff x="6676455" y="354528"/>
            <a:chExt cx="4675932" cy="5901128"/>
          </a:xfrm>
        </p:grpSpPr>
        <p:sp>
          <p:nvSpPr>
            <p:cNvPr id="10" name="직사각형 9"/>
            <p:cNvSpPr/>
            <p:nvPr/>
          </p:nvSpPr>
          <p:spPr>
            <a:xfrm rot="21540000">
              <a:off x="6676455" y="638629"/>
              <a:ext cx="4617589" cy="5548086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6734798" y="533399"/>
              <a:ext cx="4617589" cy="572225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자유형 26"/>
            <p:cNvSpPr/>
            <p:nvPr/>
          </p:nvSpPr>
          <p:spPr>
            <a:xfrm>
              <a:off x="7034349" y="354528"/>
              <a:ext cx="183576" cy="597972"/>
            </a:xfrm>
            <a:custGeom>
              <a:avLst/>
              <a:gdLst>
                <a:gd name="connsiteX0" fmla="*/ 189576 w 379152"/>
                <a:gd name="connsiteY0" fmla="*/ 0 h 1235034"/>
                <a:gd name="connsiteX1" fmla="*/ 379152 w 379152"/>
                <a:gd name="connsiteY1" fmla="*/ 189576 h 1235034"/>
                <a:gd name="connsiteX2" fmla="*/ 379152 w 379152"/>
                <a:gd name="connsiteY2" fmla="*/ 1045458 h 1235034"/>
                <a:gd name="connsiteX3" fmla="*/ 189576 w 379152"/>
                <a:gd name="connsiteY3" fmla="*/ 1235034 h 1235034"/>
                <a:gd name="connsiteX4" fmla="*/ 0 w 379152"/>
                <a:gd name="connsiteY4" fmla="*/ 1045458 h 1235034"/>
                <a:gd name="connsiteX5" fmla="*/ 0 w 379152"/>
                <a:gd name="connsiteY5" fmla="*/ 491878 h 1235034"/>
                <a:gd name="connsiteX6" fmla="*/ 45576 w 379152"/>
                <a:gd name="connsiteY6" fmla="*/ 491878 h 1235034"/>
                <a:gd name="connsiteX7" fmla="*/ 45576 w 379152"/>
                <a:gd name="connsiteY7" fmla="*/ 1025585 h 1235034"/>
                <a:gd name="connsiteX8" fmla="*/ 189576 w 379152"/>
                <a:gd name="connsiteY8" fmla="*/ 1169585 h 1235034"/>
                <a:gd name="connsiteX9" fmla="*/ 333576 w 379152"/>
                <a:gd name="connsiteY9" fmla="*/ 1025585 h 1235034"/>
                <a:gd name="connsiteX10" fmla="*/ 333576 w 379152"/>
                <a:gd name="connsiteY10" fmla="*/ 209448 h 1235034"/>
                <a:gd name="connsiteX11" fmla="*/ 189576 w 379152"/>
                <a:gd name="connsiteY11" fmla="*/ 65448 h 1235034"/>
                <a:gd name="connsiteX12" fmla="*/ 45576 w 379152"/>
                <a:gd name="connsiteY12" fmla="*/ 209448 h 1235034"/>
                <a:gd name="connsiteX13" fmla="*/ 45576 w 379152"/>
                <a:gd name="connsiteY13" fmla="*/ 341477 h 1235034"/>
                <a:gd name="connsiteX14" fmla="*/ 0 w 379152"/>
                <a:gd name="connsiteY14" fmla="*/ 341477 h 1235034"/>
                <a:gd name="connsiteX15" fmla="*/ 0 w 379152"/>
                <a:gd name="connsiteY15" fmla="*/ 189576 h 1235034"/>
                <a:gd name="connsiteX16" fmla="*/ 189576 w 379152"/>
                <a:gd name="connsiteY16" fmla="*/ 0 h 1235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79152" h="1235034">
                  <a:moveTo>
                    <a:pt x="189576" y="0"/>
                  </a:moveTo>
                  <a:cubicBezTo>
                    <a:pt x="294276" y="0"/>
                    <a:pt x="379152" y="84876"/>
                    <a:pt x="379152" y="189576"/>
                  </a:cubicBezTo>
                  <a:lnTo>
                    <a:pt x="379152" y="1045458"/>
                  </a:lnTo>
                  <a:cubicBezTo>
                    <a:pt x="379152" y="1150158"/>
                    <a:pt x="294276" y="1235034"/>
                    <a:pt x="189576" y="1235034"/>
                  </a:cubicBezTo>
                  <a:cubicBezTo>
                    <a:pt x="84876" y="1235034"/>
                    <a:pt x="0" y="1150158"/>
                    <a:pt x="0" y="1045458"/>
                  </a:cubicBezTo>
                  <a:lnTo>
                    <a:pt x="0" y="491878"/>
                  </a:lnTo>
                  <a:lnTo>
                    <a:pt x="45576" y="491878"/>
                  </a:lnTo>
                  <a:lnTo>
                    <a:pt x="45576" y="1025585"/>
                  </a:lnTo>
                  <a:cubicBezTo>
                    <a:pt x="45576" y="1105114"/>
                    <a:pt x="110047" y="1169585"/>
                    <a:pt x="189576" y="1169585"/>
                  </a:cubicBezTo>
                  <a:cubicBezTo>
                    <a:pt x="269105" y="1169585"/>
                    <a:pt x="333576" y="1105114"/>
                    <a:pt x="333576" y="1025585"/>
                  </a:cubicBezTo>
                  <a:lnTo>
                    <a:pt x="333576" y="209448"/>
                  </a:lnTo>
                  <a:cubicBezTo>
                    <a:pt x="333576" y="129919"/>
                    <a:pt x="269105" y="65448"/>
                    <a:pt x="189576" y="65448"/>
                  </a:cubicBezTo>
                  <a:cubicBezTo>
                    <a:pt x="110047" y="65448"/>
                    <a:pt x="45576" y="129919"/>
                    <a:pt x="45576" y="209448"/>
                  </a:cubicBezTo>
                  <a:lnTo>
                    <a:pt x="45576" y="341477"/>
                  </a:lnTo>
                  <a:lnTo>
                    <a:pt x="0" y="341477"/>
                  </a:lnTo>
                  <a:lnTo>
                    <a:pt x="0" y="189576"/>
                  </a:lnTo>
                  <a:cubicBezTo>
                    <a:pt x="0" y="84876"/>
                    <a:pt x="84876" y="0"/>
                    <a:pt x="189576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1295255" y="223899"/>
            <a:ext cx="4916661" cy="6204934"/>
            <a:chOff x="6676455" y="354528"/>
            <a:chExt cx="4675932" cy="5901128"/>
          </a:xfr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grpSpPr>
        <p:sp>
          <p:nvSpPr>
            <p:cNvPr id="31" name="직사각형 30"/>
            <p:cNvSpPr/>
            <p:nvPr/>
          </p:nvSpPr>
          <p:spPr>
            <a:xfrm rot="21540000">
              <a:off x="6676455" y="638629"/>
              <a:ext cx="4617589" cy="5548086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6734798" y="533399"/>
              <a:ext cx="4617589" cy="572225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3" name="자유형 32"/>
            <p:cNvSpPr/>
            <p:nvPr/>
          </p:nvSpPr>
          <p:spPr>
            <a:xfrm>
              <a:off x="7034349" y="354528"/>
              <a:ext cx="183576" cy="597972"/>
            </a:xfrm>
            <a:custGeom>
              <a:avLst/>
              <a:gdLst>
                <a:gd name="connsiteX0" fmla="*/ 189576 w 379152"/>
                <a:gd name="connsiteY0" fmla="*/ 0 h 1235034"/>
                <a:gd name="connsiteX1" fmla="*/ 379152 w 379152"/>
                <a:gd name="connsiteY1" fmla="*/ 189576 h 1235034"/>
                <a:gd name="connsiteX2" fmla="*/ 379152 w 379152"/>
                <a:gd name="connsiteY2" fmla="*/ 1045458 h 1235034"/>
                <a:gd name="connsiteX3" fmla="*/ 189576 w 379152"/>
                <a:gd name="connsiteY3" fmla="*/ 1235034 h 1235034"/>
                <a:gd name="connsiteX4" fmla="*/ 0 w 379152"/>
                <a:gd name="connsiteY4" fmla="*/ 1045458 h 1235034"/>
                <a:gd name="connsiteX5" fmla="*/ 0 w 379152"/>
                <a:gd name="connsiteY5" fmla="*/ 491878 h 1235034"/>
                <a:gd name="connsiteX6" fmla="*/ 45576 w 379152"/>
                <a:gd name="connsiteY6" fmla="*/ 491878 h 1235034"/>
                <a:gd name="connsiteX7" fmla="*/ 45576 w 379152"/>
                <a:gd name="connsiteY7" fmla="*/ 1025585 h 1235034"/>
                <a:gd name="connsiteX8" fmla="*/ 189576 w 379152"/>
                <a:gd name="connsiteY8" fmla="*/ 1169585 h 1235034"/>
                <a:gd name="connsiteX9" fmla="*/ 333576 w 379152"/>
                <a:gd name="connsiteY9" fmla="*/ 1025585 h 1235034"/>
                <a:gd name="connsiteX10" fmla="*/ 333576 w 379152"/>
                <a:gd name="connsiteY10" fmla="*/ 209448 h 1235034"/>
                <a:gd name="connsiteX11" fmla="*/ 189576 w 379152"/>
                <a:gd name="connsiteY11" fmla="*/ 65448 h 1235034"/>
                <a:gd name="connsiteX12" fmla="*/ 45576 w 379152"/>
                <a:gd name="connsiteY12" fmla="*/ 209448 h 1235034"/>
                <a:gd name="connsiteX13" fmla="*/ 45576 w 379152"/>
                <a:gd name="connsiteY13" fmla="*/ 341477 h 1235034"/>
                <a:gd name="connsiteX14" fmla="*/ 0 w 379152"/>
                <a:gd name="connsiteY14" fmla="*/ 341477 h 1235034"/>
                <a:gd name="connsiteX15" fmla="*/ 0 w 379152"/>
                <a:gd name="connsiteY15" fmla="*/ 189576 h 1235034"/>
                <a:gd name="connsiteX16" fmla="*/ 189576 w 379152"/>
                <a:gd name="connsiteY16" fmla="*/ 0 h 1235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79152" h="1235034">
                  <a:moveTo>
                    <a:pt x="189576" y="0"/>
                  </a:moveTo>
                  <a:cubicBezTo>
                    <a:pt x="294276" y="0"/>
                    <a:pt x="379152" y="84876"/>
                    <a:pt x="379152" y="189576"/>
                  </a:cubicBezTo>
                  <a:lnTo>
                    <a:pt x="379152" y="1045458"/>
                  </a:lnTo>
                  <a:cubicBezTo>
                    <a:pt x="379152" y="1150158"/>
                    <a:pt x="294276" y="1235034"/>
                    <a:pt x="189576" y="1235034"/>
                  </a:cubicBezTo>
                  <a:cubicBezTo>
                    <a:pt x="84876" y="1235034"/>
                    <a:pt x="0" y="1150158"/>
                    <a:pt x="0" y="1045458"/>
                  </a:cubicBezTo>
                  <a:lnTo>
                    <a:pt x="0" y="491878"/>
                  </a:lnTo>
                  <a:lnTo>
                    <a:pt x="45576" y="491878"/>
                  </a:lnTo>
                  <a:lnTo>
                    <a:pt x="45576" y="1025585"/>
                  </a:lnTo>
                  <a:cubicBezTo>
                    <a:pt x="45576" y="1105114"/>
                    <a:pt x="110047" y="1169585"/>
                    <a:pt x="189576" y="1169585"/>
                  </a:cubicBezTo>
                  <a:cubicBezTo>
                    <a:pt x="269105" y="1169585"/>
                    <a:pt x="333576" y="1105114"/>
                    <a:pt x="333576" y="1025585"/>
                  </a:cubicBezTo>
                  <a:lnTo>
                    <a:pt x="333576" y="209448"/>
                  </a:lnTo>
                  <a:cubicBezTo>
                    <a:pt x="333576" y="129919"/>
                    <a:pt x="269105" y="65448"/>
                    <a:pt x="189576" y="65448"/>
                  </a:cubicBezTo>
                  <a:cubicBezTo>
                    <a:pt x="110047" y="65448"/>
                    <a:pt x="45576" y="129919"/>
                    <a:pt x="45576" y="209448"/>
                  </a:cubicBezTo>
                  <a:lnTo>
                    <a:pt x="45576" y="341477"/>
                  </a:lnTo>
                  <a:lnTo>
                    <a:pt x="0" y="341477"/>
                  </a:lnTo>
                  <a:lnTo>
                    <a:pt x="0" y="189576"/>
                  </a:lnTo>
                  <a:cubicBezTo>
                    <a:pt x="0" y="84876"/>
                    <a:pt x="84876" y="0"/>
                    <a:pt x="189576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9" name="직사각형 8"/>
          <p:cNvSpPr/>
          <p:nvPr/>
        </p:nvSpPr>
        <p:spPr>
          <a:xfrm rot="5400000">
            <a:off x="270169" y="1639327"/>
            <a:ext cx="112806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b="1" dirty="0">
                <a:solidFill>
                  <a:prstClr val="white"/>
                </a:solidFill>
              </a:rPr>
              <a:t>CONTENTS</a:t>
            </a:r>
            <a:endParaRPr lang="ko-KR" altLang="en-US" sz="1400" b="1" dirty="0">
              <a:solidFill>
                <a:prstClr val="white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789956" y="1064225"/>
            <a:ext cx="4021294" cy="36309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6849" y="1341523"/>
            <a:ext cx="4023709" cy="3627434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6509" y="1378969"/>
            <a:ext cx="4635500" cy="3447797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2447317" y="5077612"/>
            <a:ext cx="2515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메가맨</a:t>
            </a:r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더 파워배틀 </a:t>
            </a:r>
            <a:r>
              <a:rPr lang="en-US" altLang="ko-KR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</a:t>
            </a:r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모작</a:t>
            </a:r>
            <a:r>
              <a:rPr lang="en-US" altLang="ko-KR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)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711353" y="1064225"/>
            <a:ext cx="4848926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1. </a:t>
            </a:r>
            <a:r>
              <a:rPr lang="ko-KR" altLang="en-US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제작 환경 </a:t>
            </a:r>
            <a:r>
              <a:rPr lang="en-US" altLang="ko-KR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: Python 3.0, </a:t>
            </a:r>
            <a:r>
              <a:rPr lang="en-US" altLang="ko-KR" sz="1400" dirty="0" err="1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PyGame</a:t>
            </a:r>
            <a:endParaRPr lang="en-US" altLang="ko-KR" sz="14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endParaRPr lang="en-US" altLang="ko-KR" sz="14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en-US" altLang="ko-KR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2. </a:t>
            </a:r>
            <a:r>
              <a:rPr lang="ko-KR" altLang="en-US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제작기간 </a:t>
            </a:r>
            <a:r>
              <a:rPr lang="en-US" altLang="ko-KR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: 2016/10</a:t>
            </a:r>
            <a:r>
              <a:rPr lang="ko-KR" altLang="en-US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월</a:t>
            </a:r>
            <a:r>
              <a:rPr lang="en-US" altLang="ko-KR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~ 2016/12</a:t>
            </a:r>
            <a:r>
              <a:rPr lang="ko-KR" altLang="en-US" sz="1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월</a:t>
            </a:r>
            <a:endParaRPr lang="en-US" altLang="ko-KR" sz="14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endParaRPr lang="en-US" altLang="ko-KR" sz="14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en-US" altLang="ko-KR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3. </a:t>
            </a:r>
            <a:r>
              <a:rPr lang="ko-KR" altLang="en-US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제작인원 </a:t>
            </a:r>
            <a:r>
              <a:rPr lang="en-US" altLang="ko-KR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: 1</a:t>
            </a:r>
            <a:r>
              <a:rPr lang="ko-KR" altLang="en-US" sz="1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인</a:t>
            </a:r>
            <a:endParaRPr lang="en-US" altLang="ko-KR" sz="14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endParaRPr lang="en-US" altLang="ko-KR" sz="14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en-US" altLang="ko-KR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4. </a:t>
            </a:r>
            <a:r>
              <a:rPr lang="ko-KR" altLang="en-US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주요 구현 내용</a:t>
            </a:r>
            <a:r>
              <a:rPr lang="en-US" altLang="ko-KR" sz="1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: </a:t>
            </a:r>
          </a:p>
          <a:p>
            <a:r>
              <a:rPr lang="ko-KR" altLang="en-US" sz="1400" dirty="0" err="1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스프라이트</a:t>
            </a:r>
            <a:r>
              <a:rPr lang="ko-KR" altLang="en-US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이미지를 사용한 리소스 작업</a:t>
            </a:r>
            <a:r>
              <a:rPr lang="en-US" altLang="ko-KR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400" dirty="0" err="1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몬스터</a:t>
            </a:r>
            <a:r>
              <a:rPr lang="ko-KR" altLang="en-US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패턴 등</a:t>
            </a:r>
            <a:endParaRPr lang="en-US" altLang="ko-KR" sz="14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endParaRPr lang="en-US" altLang="ko-KR" sz="14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en-US" altLang="ko-KR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5. </a:t>
            </a:r>
            <a:r>
              <a:rPr lang="ko-KR" altLang="en-US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게임 내용 및 </a:t>
            </a:r>
            <a:r>
              <a:rPr lang="ko-KR" altLang="en-US" sz="1400" dirty="0" err="1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느낀점</a:t>
            </a:r>
            <a:endParaRPr lang="en-US" altLang="ko-KR" sz="14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ko-KR" altLang="en-US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플레이어를 컨트롤해서 적 캐릭터를 쓰러뜨리는 게임입니다</a:t>
            </a:r>
            <a:r>
              <a:rPr lang="en-US" altLang="ko-KR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</a:p>
          <a:p>
            <a:endParaRPr lang="en-US" altLang="ko-KR" sz="14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ko-KR" altLang="en-US" sz="1400" dirty="0" err="1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파이썬을</a:t>
            </a:r>
            <a:r>
              <a:rPr lang="ko-KR" altLang="en-US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사용해서 만든 </a:t>
            </a:r>
            <a:r>
              <a:rPr lang="ko-KR" altLang="en-US" sz="1400" dirty="0" err="1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첫번째</a:t>
            </a:r>
            <a:r>
              <a:rPr lang="ko-KR" altLang="en-US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게임입니다</a:t>
            </a:r>
            <a:r>
              <a:rPr lang="en-US" altLang="ko-KR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 </a:t>
            </a:r>
          </a:p>
          <a:p>
            <a:r>
              <a:rPr lang="ko-KR" altLang="en-US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적 캐릭터 및 플레이어 캐릭터의 공격</a:t>
            </a:r>
            <a:r>
              <a:rPr lang="en-US" altLang="ko-KR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스킬</a:t>
            </a:r>
            <a:r>
              <a:rPr lang="en-US" altLang="ko-KR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이동을 상태 다이어그램을 통해 처음으로 구현한 게임이기도 합니다</a:t>
            </a:r>
            <a:r>
              <a:rPr lang="en-US" altLang="ko-KR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</a:p>
          <a:p>
            <a:endParaRPr lang="en-US" altLang="ko-KR" sz="14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ko-KR" altLang="en-US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게임을 만들면서 캐릭터의 상태를 다이어그램을 그리고 코드를 짜면 좀더 효율적이고</a:t>
            </a:r>
            <a:r>
              <a:rPr lang="en-US" altLang="ko-KR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쉽게 짤 수 있다는 것을 </a:t>
            </a:r>
            <a:r>
              <a:rPr lang="ko-KR" altLang="en-US" sz="1400" dirty="0" err="1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느꼇습니다</a:t>
            </a:r>
            <a:r>
              <a:rPr lang="en-US" altLang="ko-KR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 </a:t>
            </a:r>
            <a:r>
              <a:rPr lang="ko-KR" altLang="en-US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또한 나중에 </a:t>
            </a:r>
            <a:r>
              <a:rPr lang="en-US" altLang="ko-KR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AI</a:t>
            </a:r>
            <a:r>
              <a:rPr lang="ko-KR" altLang="en-US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의 기본이 되는 </a:t>
            </a:r>
            <a:r>
              <a:rPr lang="en-US" altLang="ko-KR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FSM</a:t>
            </a:r>
            <a:r>
              <a:rPr lang="ko-KR" altLang="en-US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을 배울 때도 도움이 되었습니다</a:t>
            </a:r>
            <a:r>
              <a:rPr lang="en-US" altLang="ko-KR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</a:p>
          <a:p>
            <a:endParaRPr lang="en-US" altLang="ko-KR" sz="14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endParaRPr lang="en-US" altLang="ko-KR" sz="14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6591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1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555666" y="238380"/>
            <a:ext cx="11177155" cy="6369777"/>
            <a:chOff x="876300" y="368300"/>
            <a:chExt cx="10629900" cy="6057900"/>
          </a:xfrm>
          <a:solidFill>
            <a:srgbClr val="F4CD42"/>
          </a:solidFill>
        </p:grpSpPr>
        <p:sp>
          <p:nvSpPr>
            <p:cNvPr id="5" name="직사각형 4"/>
            <p:cNvSpPr/>
            <p:nvPr/>
          </p:nvSpPr>
          <p:spPr>
            <a:xfrm>
              <a:off x="6464300" y="368300"/>
              <a:ext cx="5041900" cy="60579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 rot="16200000">
              <a:off x="641350" y="603250"/>
              <a:ext cx="6057900" cy="5588000"/>
            </a:xfrm>
            <a:custGeom>
              <a:avLst/>
              <a:gdLst>
                <a:gd name="connsiteX0" fmla="*/ 6057900 w 6057900"/>
                <a:gd name="connsiteY0" fmla="*/ 546100 h 5588000"/>
                <a:gd name="connsiteX1" fmla="*/ 6057900 w 6057900"/>
                <a:gd name="connsiteY1" fmla="*/ 5588000 h 5588000"/>
                <a:gd name="connsiteX2" fmla="*/ 0 w 6057900"/>
                <a:gd name="connsiteY2" fmla="*/ 5588000 h 5588000"/>
                <a:gd name="connsiteX3" fmla="*/ 0 w 6057900"/>
                <a:gd name="connsiteY3" fmla="*/ 546100 h 5588000"/>
                <a:gd name="connsiteX4" fmla="*/ 2946400 w 6057900"/>
                <a:gd name="connsiteY4" fmla="*/ 546100 h 5588000"/>
                <a:gd name="connsiteX5" fmla="*/ 3146426 w 6057900"/>
                <a:gd name="connsiteY5" fmla="*/ 0 h 5588000"/>
                <a:gd name="connsiteX6" fmla="*/ 5857874 w 6057900"/>
                <a:gd name="connsiteY6" fmla="*/ 0 h 558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57900" h="5588000">
                  <a:moveTo>
                    <a:pt x="6057900" y="546100"/>
                  </a:moveTo>
                  <a:lnTo>
                    <a:pt x="6057900" y="5588000"/>
                  </a:lnTo>
                  <a:lnTo>
                    <a:pt x="0" y="5588000"/>
                  </a:lnTo>
                  <a:lnTo>
                    <a:pt x="0" y="546100"/>
                  </a:lnTo>
                  <a:lnTo>
                    <a:pt x="2946400" y="546100"/>
                  </a:lnTo>
                  <a:lnTo>
                    <a:pt x="3146426" y="0"/>
                  </a:lnTo>
                  <a:lnTo>
                    <a:pt x="5857874" y="0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90500" dist="635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6421902" y="368300"/>
              <a:ext cx="72000" cy="6057900"/>
            </a:xfrm>
            <a:prstGeom prst="rect">
              <a:avLst/>
            </a:prstGeom>
            <a:solidFill>
              <a:srgbClr val="CAA1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1409187" y="383722"/>
              <a:ext cx="36000" cy="3096078"/>
            </a:xfrm>
            <a:prstGeom prst="rect">
              <a:avLst/>
            </a:prstGeom>
            <a:solidFill>
              <a:srgbClr val="CAA1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6654428" y="223899"/>
            <a:ext cx="4916661" cy="6204934"/>
            <a:chOff x="6676455" y="354528"/>
            <a:chExt cx="4675932" cy="5901128"/>
          </a:xfrm>
        </p:grpSpPr>
        <p:sp>
          <p:nvSpPr>
            <p:cNvPr id="10" name="직사각형 9"/>
            <p:cNvSpPr/>
            <p:nvPr/>
          </p:nvSpPr>
          <p:spPr>
            <a:xfrm rot="21540000">
              <a:off x="6676455" y="638629"/>
              <a:ext cx="4617589" cy="5548086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6734798" y="533399"/>
              <a:ext cx="4617589" cy="572225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자유형 26"/>
            <p:cNvSpPr/>
            <p:nvPr/>
          </p:nvSpPr>
          <p:spPr>
            <a:xfrm>
              <a:off x="7034349" y="354528"/>
              <a:ext cx="183576" cy="597972"/>
            </a:xfrm>
            <a:custGeom>
              <a:avLst/>
              <a:gdLst>
                <a:gd name="connsiteX0" fmla="*/ 189576 w 379152"/>
                <a:gd name="connsiteY0" fmla="*/ 0 h 1235034"/>
                <a:gd name="connsiteX1" fmla="*/ 379152 w 379152"/>
                <a:gd name="connsiteY1" fmla="*/ 189576 h 1235034"/>
                <a:gd name="connsiteX2" fmla="*/ 379152 w 379152"/>
                <a:gd name="connsiteY2" fmla="*/ 1045458 h 1235034"/>
                <a:gd name="connsiteX3" fmla="*/ 189576 w 379152"/>
                <a:gd name="connsiteY3" fmla="*/ 1235034 h 1235034"/>
                <a:gd name="connsiteX4" fmla="*/ 0 w 379152"/>
                <a:gd name="connsiteY4" fmla="*/ 1045458 h 1235034"/>
                <a:gd name="connsiteX5" fmla="*/ 0 w 379152"/>
                <a:gd name="connsiteY5" fmla="*/ 491878 h 1235034"/>
                <a:gd name="connsiteX6" fmla="*/ 45576 w 379152"/>
                <a:gd name="connsiteY6" fmla="*/ 491878 h 1235034"/>
                <a:gd name="connsiteX7" fmla="*/ 45576 w 379152"/>
                <a:gd name="connsiteY7" fmla="*/ 1025585 h 1235034"/>
                <a:gd name="connsiteX8" fmla="*/ 189576 w 379152"/>
                <a:gd name="connsiteY8" fmla="*/ 1169585 h 1235034"/>
                <a:gd name="connsiteX9" fmla="*/ 333576 w 379152"/>
                <a:gd name="connsiteY9" fmla="*/ 1025585 h 1235034"/>
                <a:gd name="connsiteX10" fmla="*/ 333576 w 379152"/>
                <a:gd name="connsiteY10" fmla="*/ 209448 h 1235034"/>
                <a:gd name="connsiteX11" fmla="*/ 189576 w 379152"/>
                <a:gd name="connsiteY11" fmla="*/ 65448 h 1235034"/>
                <a:gd name="connsiteX12" fmla="*/ 45576 w 379152"/>
                <a:gd name="connsiteY12" fmla="*/ 209448 h 1235034"/>
                <a:gd name="connsiteX13" fmla="*/ 45576 w 379152"/>
                <a:gd name="connsiteY13" fmla="*/ 341477 h 1235034"/>
                <a:gd name="connsiteX14" fmla="*/ 0 w 379152"/>
                <a:gd name="connsiteY14" fmla="*/ 341477 h 1235034"/>
                <a:gd name="connsiteX15" fmla="*/ 0 w 379152"/>
                <a:gd name="connsiteY15" fmla="*/ 189576 h 1235034"/>
                <a:gd name="connsiteX16" fmla="*/ 189576 w 379152"/>
                <a:gd name="connsiteY16" fmla="*/ 0 h 1235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79152" h="1235034">
                  <a:moveTo>
                    <a:pt x="189576" y="0"/>
                  </a:moveTo>
                  <a:cubicBezTo>
                    <a:pt x="294276" y="0"/>
                    <a:pt x="379152" y="84876"/>
                    <a:pt x="379152" y="189576"/>
                  </a:cubicBezTo>
                  <a:lnTo>
                    <a:pt x="379152" y="1045458"/>
                  </a:lnTo>
                  <a:cubicBezTo>
                    <a:pt x="379152" y="1150158"/>
                    <a:pt x="294276" y="1235034"/>
                    <a:pt x="189576" y="1235034"/>
                  </a:cubicBezTo>
                  <a:cubicBezTo>
                    <a:pt x="84876" y="1235034"/>
                    <a:pt x="0" y="1150158"/>
                    <a:pt x="0" y="1045458"/>
                  </a:cubicBezTo>
                  <a:lnTo>
                    <a:pt x="0" y="491878"/>
                  </a:lnTo>
                  <a:lnTo>
                    <a:pt x="45576" y="491878"/>
                  </a:lnTo>
                  <a:lnTo>
                    <a:pt x="45576" y="1025585"/>
                  </a:lnTo>
                  <a:cubicBezTo>
                    <a:pt x="45576" y="1105114"/>
                    <a:pt x="110047" y="1169585"/>
                    <a:pt x="189576" y="1169585"/>
                  </a:cubicBezTo>
                  <a:cubicBezTo>
                    <a:pt x="269105" y="1169585"/>
                    <a:pt x="333576" y="1105114"/>
                    <a:pt x="333576" y="1025585"/>
                  </a:cubicBezTo>
                  <a:lnTo>
                    <a:pt x="333576" y="209448"/>
                  </a:lnTo>
                  <a:cubicBezTo>
                    <a:pt x="333576" y="129919"/>
                    <a:pt x="269105" y="65448"/>
                    <a:pt x="189576" y="65448"/>
                  </a:cubicBezTo>
                  <a:cubicBezTo>
                    <a:pt x="110047" y="65448"/>
                    <a:pt x="45576" y="129919"/>
                    <a:pt x="45576" y="209448"/>
                  </a:cubicBezTo>
                  <a:lnTo>
                    <a:pt x="45576" y="341477"/>
                  </a:lnTo>
                  <a:lnTo>
                    <a:pt x="0" y="341477"/>
                  </a:lnTo>
                  <a:lnTo>
                    <a:pt x="0" y="189576"/>
                  </a:lnTo>
                  <a:cubicBezTo>
                    <a:pt x="0" y="84876"/>
                    <a:pt x="84876" y="0"/>
                    <a:pt x="189576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5" name="자유형 14"/>
          <p:cNvSpPr/>
          <p:nvPr/>
        </p:nvSpPr>
        <p:spPr>
          <a:xfrm>
            <a:off x="11127163" y="5902826"/>
            <a:ext cx="605657" cy="705330"/>
          </a:xfrm>
          <a:custGeom>
            <a:avLst/>
            <a:gdLst>
              <a:gd name="connsiteX0" fmla="*/ 2254229 w 2254229"/>
              <a:gd name="connsiteY0" fmla="*/ 0 h 2326889"/>
              <a:gd name="connsiteX1" fmla="*/ 2254229 w 2254229"/>
              <a:gd name="connsiteY1" fmla="*/ 2326889 h 2326889"/>
              <a:gd name="connsiteX2" fmla="*/ 0 w 2254229"/>
              <a:gd name="connsiteY2" fmla="*/ 2326889 h 2326889"/>
              <a:gd name="connsiteX3" fmla="*/ 9753 w 2254229"/>
              <a:gd name="connsiteY3" fmla="*/ 2120883 h 2326889"/>
              <a:gd name="connsiteX4" fmla="*/ 2109978 w 2254229"/>
              <a:gd name="connsiteY4" fmla="*/ 7284 h 2326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54229" h="2326889">
                <a:moveTo>
                  <a:pt x="2254229" y="0"/>
                </a:moveTo>
                <a:lnTo>
                  <a:pt x="2254229" y="2326889"/>
                </a:lnTo>
                <a:lnTo>
                  <a:pt x="0" y="2326889"/>
                </a:lnTo>
                <a:lnTo>
                  <a:pt x="9753" y="2120883"/>
                </a:lnTo>
                <a:cubicBezTo>
                  <a:pt x="115745" y="1007300"/>
                  <a:pt x="998418" y="120168"/>
                  <a:pt x="2109978" y="7284"/>
                </a:cubicBezTo>
                <a:close/>
              </a:path>
            </a:pathLst>
          </a:custGeom>
          <a:solidFill>
            <a:srgbClr val="F4CD42"/>
          </a:solid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1295255" y="223899"/>
            <a:ext cx="4916661" cy="6204934"/>
            <a:chOff x="6676455" y="354528"/>
            <a:chExt cx="4675932" cy="5901128"/>
          </a:xfr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grpSpPr>
        <p:sp>
          <p:nvSpPr>
            <p:cNvPr id="31" name="직사각형 30"/>
            <p:cNvSpPr/>
            <p:nvPr/>
          </p:nvSpPr>
          <p:spPr>
            <a:xfrm rot="21540000">
              <a:off x="6676455" y="638629"/>
              <a:ext cx="4617589" cy="5548086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6734798" y="533399"/>
              <a:ext cx="4617589" cy="572225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3" name="자유형 32"/>
            <p:cNvSpPr/>
            <p:nvPr/>
          </p:nvSpPr>
          <p:spPr>
            <a:xfrm>
              <a:off x="7034349" y="354528"/>
              <a:ext cx="183576" cy="597972"/>
            </a:xfrm>
            <a:custGeom>
              <a:avLst/>
              <a:gdLst>
                <a:gd name="connsiteX0" fmla="*/ 189576 w 379152"/>
                <a:gd name="connsiteY0" fmla="*/ 0 h 1235034"/>
                <a:gd name="connsiteX1" fmla="*/ 379152 w 379152"/>
                <a:gd name="connsiteY1" fmla="*/ 189576 h 1235034"/>
                <a:gd name="connsiteX2" fmla="*/ 379152 w 379152"/>
                <a:gd name="connsiteY2" fmla="*/ 1045458 h 1235034"/>
                <a:gd name="connsiteX3" fmla="*/ 189576 w 379152"/>
                <a:gd name="connsiteY3" fmla="*/ 1235034 h 1235034"/>
                <a:gd name="connsiteX4" fmla="*/ 0 w 379152"/>
                <a:gd name="connsiteY4" fmla="*/ 1045458 h 1235034"/>
                <a:gd name="connsiteX5" fmla="*/ 0 w 379152"/>
                <a:gd name="connsiteY5" fmla="*/ 491878 h 1235034"/>
                <a:gd name="connsiteX6" fmla="*/ 45576 w 379152"/>
                <a:gd name="connsiteY6" fmla="*/ 491878 h 1235034"/>
                <a:gd name="connsiteX7" fmla="*/ 45576 w 379152"/>
                <a:gd name="connsiteY7" fmla="*/ 1025585 h 1235034"/>
                <a:gd name="connsiteX8" fmla="*/ 189576 w 379152"/>
                <a:gd name="connsiteY8" fmla="*/ 1169585 h 1235034"/>
                <a:gd name="connsiteX9" fmla="*/ 333576 w 379152"/>
                <a:gd name="connsiteY9" fmla="*/ 1025585 h 1235034"/>
                <a:gd name="connsiteX10" fmla="*/ 333576 w 379152"/>
                <a:gd name="connsiteY10" fmla="*/ 209448 h 1235034"/>
                <a:gd name="connsiteX11" fmla="*/ 189576 w 379152"/>
                <a:gd name="connsiteY11" fmla="*/ 65448 h 1235034"/>
                <a:gd name="connsiteX12" fmla="*/ 45576 w 379152"/>
                <a:gd name="connsiteY12" fmla="*/ 209448 h 1235034"/>
                <a:gd name="connsiteX13" fmla="*/ 45576 w 379152"/>
                <a:gd name="connsiteY13" fmla="*/ 341477 h 1235034"/>
                <a:gd name="connsiteX14" fmla="*/ 0 w 379152"/>
                <a:gd name="connsiteY14" fmla="*/ 341477 h 1235034"/>
                <a:gd name="connsiteX15" fmla="*/ 0 w 379152"/>
                <a:gd name="connsiteY15" fmla="*/ 189576 h 1235034"/>
                <a:gd name="connsiteX16" fmla="*/ 189576 w 379152"/>
                <a:gd name="connsiteY16" fmla="*/ 0 h 1235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79152" h="1235034">
                  <a:moveTo>
                    <a:pt x="189576" y="0"/>
                  </a:moveTo>
                  <a:cubicBezTo>
                    <a:pt x="294276" y="0"/>
                    <a:pt x="379152" y="84876"/>
                    <a:pt x="379152" y="189576"/>
                  </a:cubicBezTo>
                  <a:lnTo>
                    <a:pt x="379152" y="1045458"/>
                  </a:lnTo>
                  <a:cubicBezTo>
                    <a:pt x="379152" y="1150158"/>
                    <a:pt x="294276" y="1235034"/>
                    <a:pt x="189576" y="1235034"/>
                  </a:cubicBezTo>
                  <a:cubicBezTo>
                    <a:pt x="84876" y="1235034"/>
                    <a:pt x="0" y="1150158"/>
                    <a:pt x="0" y="1045458"/>
                  </a:cubicBezTo>
                  <a:lnTo>
                    <a:pt x="0" y="491878"/>
                  </a:lnTo>
                  <a:lnTo>
                    <a:pt x="45576" y="491878"/>
                  </a:lnTo>
                  <a:lnTo>
                    <a:pt x="45576" y="1025585"/>
                  </a:lnTo>
                  <a:cubicBezTo>
                    <a:pt x="45576" y="1105114"/>
                    <a:pt x="110047" y="1169585"/>
                    <a:pt x="189576" y="1169585"/>
                  </a:cubicBezTo>
                  <a:cubicBezTo>
                    <a:pt x="269105" y="1169585"/>
                    <a:pt x="333576" y="1105114"/>
                    <a:pt x="333576" y="1025585"/>
                  </a:cubicBezTo>
                  <a:lnTo>
                    <a:pt x="333576" y="209448"/>
                  </a:lnTo>
                  <a:cubicBezTo>
                    <a:pt x="333576" y="129919"/>
                    <a:pt x="269105" y="65448"/>
                    <a:pt x="189576" y="65448"/>
                  </a:cubicBezTo>
                  <a:cubicBezTo>
                    <a:pt x="110047" y="65448"/>
                    <a:pt x="45576" y="129919"/>
                    <a:pt x="45576" y="209448"/>
                  </a:cubicBezTo>
                  <a:lnTo>
                    <a:pt x="45576" y="341477"/>
                  </a:lnTo>
                  <a:lnTo>
                    <a:pt x="0" y="341477"/>
                  </a:lnTo>
                  <a:lnTo>
                    <a:pt x="0" y="189576"/>
                  </a:lnTo>
                  <a:cubicBezTo>
                    <a:pt x="0" y="84876"/>
                    <a:pt x="84876" y="0"/>
                    <a:pt x="189576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9" name="직사각형 8"/>
          <p:cNvSpPr/>
          <p:nvPr/>
        </p:nvSpPr>
        <p:spPr>
          <a:xfrm rot="5400000">
            <a:off x="270169" y="1639327"/>
            <a:ext cx="112806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b="1" dirty="0">
                <a:solidFill>
                  <a:prstClr val="white"/>
                </a:solidFill>
              </a:rPr>
              <a:t>CONTENTS</a:t>
            </a:r>
            <a:endParaRPr lang="ko-KR" altLang="en-US" sz="1400" b="1" dirty="0">
              <a:solidFill>
                <a:prstClr val="white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789956" y="1064225"/>
            <a:ext cx="4021294" cy="36309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6849" y="1341523"/>
            <a:ext cx="4023709" cy="3627434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2780759" y="5902825"/>
            <a:ext cx="2515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Magic Cube(</a:t>
            </a:r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창작</a:t>
            </a:r>
            <a:r>
              <a:rPr lang="en-US" altLang="ko-KR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)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725131" y="1064225"/>
            <a:ext cx="4835148" cy="5047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1. </a:t>
            </a:r>
            <a:r>
              <a:rPr lang="ko-KR" altLang="en-US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제작 환경 </a:t>
            </a:r>
            <a:r>
              <a:rPr lang="en-US" altLang="ko-KR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: Directx12, </a:t>
            </a:r>
            <a:r>
              <a:rPr lang="en-US" altLang="ko-KR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C++, </a:t>
            </a:r>
            <a:r>
              <a:rPr lang="en-US" altLang="ko-KR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Boost </a:t>
            </a:r>
            <a:r>
              <a:rPr lang="en-US" altLang="ko-KR" sz="1400" dirty="0" err="1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Asio</a:t>
            </a:r>
            <a:endParaRPr lang="en-US" altLang="ko-KR" sz="14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endParaRPr lang="en-US" altLang="ko-KR" sz="14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en-US" altLang="ko-KR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2. </a:t>
            </a:r>
            <a:r>
              <a:rPr lang="ko-KR" altLang="en-US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제작기간 </a:t>
            </a:r>
            <a:r>
              <a:rPr lang="en-US" altLang="ko-KR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: </a:t>
            </a:r>
            <a:r>
              <a:rPr lang="en-US" altLang="ko-KR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2017/12</a:t>
            </a:r>
            <a:r>
              <a:rPr lang="ko-KR" altLang="en-US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월 </a:t>
            </a:r>
            <a:r>
              <a:rPr lang="en-US" altLang="ko-KR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~ </a:t>
            </a:r>
            <a:r>
              <a:rPr lang="en-US" altLang="ko-KR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2018/8</a:t>
            </a:r>
            <a:r>
              <a:rPr lang="ko-KR" altLang="en-US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월</a:t>
            </a:r>
            <a:r>
              <a:rPr lang="en-US" altLang="ko-KR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endParaRPr lang="en-US" altLang="ko-KR" sz="14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endParaRPr lang="en-US" altLang="ko-KR" sz="14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en-US" altLang="ko-KR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3. </a:t>
            </a:r>
            <a:r>
              <a:rPr lang="ko-KR" altLang="en-US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제작인원 </a:t>
            </a:r>
            <a:r>
              <a:rPr lang="en-US" altLang="ko-KR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: 3</a:t>
            </a:r>
            <a:r>
              <a:rPr lang="ko-KR" altLang="en-US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인 </a:t>
            </a:r>
            <a:endParaRPr lang="en-US" altLang="ko-KR" sz="14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endParaRPr lang="en-US" altLang="ko-KR" sz="14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en-US" altLang="ko-KR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4. </a:t>
            </a:r>
            <a:r>
              <a:rPr lang="ko-KR" altLang="en-US" sz="1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주요 구현 </a:t>
            </a:r>
            <a:r>
              <a:rPr lang="ko-KR" altLang="en-US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내용</a:t>
            </a:r>
            <a:r>
              <a:rPr lang="en-US" altLang="ko-KR" sz="1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: </a:t>
            </a:r>
          </a:p>
          <a:p>
            <a:r>
              <a:rPr lang="ko-KR" altLang="en-US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프레임워크</a:t>
            </a:r>
            <a:r>
              <a:rPr lang="en-US" altLang="ko-KR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400" dirty="0" err="1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스카이박스</a:t>
            </a:r>
            <a:r>
              <a:rPr lang="en-US" altLang="ko-KR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조명</a:t>
            </a:r>
            <a:r>
              <a:rPr lang="en-US" altLang="ko-KR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400" dirty="0" err="1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셰이딩</a:t>
            </a:r>
            <a:r>
              <a:rPr lang="en-US" altLang="ko-KR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 </a:t>
            </a:r>
            <a:r>
              <a:rPr lang="ko-KR" altLang="en-US" sz="1400" dirty="0" err="1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빌보드및</a:t>
            </a:r>
            <a:r>
              <a:rPr lang="ko-KR" altLang="en-US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1400" dirty="0" err="1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파티클</a:t>
            </a:r>
            <a:r>
              <a:rPr lang="en-US" altLang="ko-KR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400" dirty="0" err="1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노멀매핑</a:t>
            </a:r>
            <a:r>
              <a:rPr lang="en-US" altLang="ko-KR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리소스</a:t>
            </a:r>
            <a:endParaRPr lang="en-US" altLang="ko-KR" sz="14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endParaRPr lang="en-US" altLang="ko-KR" sz="14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en-US" altLang="ko-KR" sz="1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5. </a:t>
            </a:r>
            <a:r>
              <a:rPr lang="ko-KR" altLang="en-US" sz="1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게임 내용 및 </a:t>
            </a:r>
            <a:r>
              <a:rPr lang="ko-KR" altLang="en-US" sz="1400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느낀점</a:t>
            </a:r>
            <a:endParaRPr lang="en-US" altLang="ko-KR" sz="14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ko-KR" altLang="en-US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플레이어는 캐릭터를 고르고 각각의 </a:t>
            </a:r>
            <a:r>
              <a:rPr lang="ko-KR" altLang="en-US" sz="1400" dirty="0" err="1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스킬들을</a:t>
            </a:r>
            <a:r>
              <a:rPr lang="ko-KR" altLang="en-US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사용하여 다른 플레이어를 </a:t>
            </a:r>
            <a:r>
              <a:rPr lang="ko-KR" altLang="en-US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처치하고 점수를 얻는 </a:t>
            </a:r>
            <a:r>
              <a:rPr lang="ko-KR" altLang="en-US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대전 슈팅 게임입니다</a:t>
            </a:r>
            <a:r>
              <a:rPr lang="en-US" altLang="ko-KR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</a:p>
          <a:p>
            <a:r>
              <a:rPr lang="ko-KR" altLang="en-US" sz="1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졸업작품으로 만든 게임입니다</a:t>
            </a:r>
            <a:r>
              <a:rPr lang="en-US" altLang="ko-KR" sz="1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endParaRPr lang="en-US" altLang="ko-KR" sz="14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ko-KR" altLang="en-US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많은 부족한 점들이 있지만</a:t>
            </a:r>
            <a:r>
              <a:rPr lang="en-US" altLang="ko-KR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역시 그래픽 담당이 없어서 </a:t>
            </a:r>
            <a:r>
              <a:rPr lang="en-US" altLang="ko-KR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UI</a:t>
            </a:r>
            <a:r>
              <a:rPr lang="ko-KR" altLang="en-US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와 오브젝트들의 </a:t>
            </a:r>
            <a:r>
              <a:rPr lang="ko-KR" altLang="en-US" sz="1400" dirty="0" err="1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텍스쳐를</a:t>
            </a:r>
            <a:r>
              <a:rPr lang="ko-KR" altLang="en-US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직접 만들어</a:t>
            </a:r>
            <a:r>
              <a:rPr lang="en-US" altLang="ko-KR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400" dirty="0" err="1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비쥬얼이</a:t>
            </a:r>
            <a:r>
              <a:rPr lang="ko-KR" altLang="en-US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좋지 않습니다</a:t>
            </a:r>
            <a:r>
              <a:rPr lang="en-US" altLang="ko-KR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</a:p>
          <a:p>
            <a:r>
              <a:rPr lang="en-US" altLang="ko-KR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Directx12</a:t>
            </a:r>
            <a:r>
              <a:rPr lang="ko-KR" altLang="en-US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를 사용하여 게임을 만들기 위해서 </a:t>
            </a:r>
            <a:r>
              <a:rPr lang="en-US" altLang="ko-KR" sz="1400" dirty="0" err="1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Directx</a:t>
            </a:r>
            <a:r>
              <a:rPr lang="ko-KR" altLang="en-US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의 파이프라인을 이해하기 위해 많은 시간을 들였습니다</a:t>
            </a:r>
            <a:r>
              <a:rPr lang="en-US" altLang="ko-KR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r>
              <a:rPr lang="ko-KR" altLang="en-US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endParaRPr lang="en-US" altLang="ko-KR" sz="14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ko-KR" altLang="en-US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제작하면서 </a:t>
            </a:r>
            <a:r>
              <a:rPr lang="en-US" altLang="ko-KR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Directx12</a:t>
            </a:r>
            <a:r>
              <a:rPr lang="ko-KR" altLang="en-US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의 </a:t>
            </a:r>
            <a:r>
              <a:rPr lang="ko-KR" altLang="en-US" sz="1400" dirty="0" err="1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리소스베리어를</a:t>
            </a:r>
            <a:r>
              <a:rPr lang="ko-KR" altLang="en-US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잘 쓰지 못하여 </a:t>
            </a:r>
            <a:r>
              <a:rPr lang="ko-KR" altLang="en-US" sz="1400" dirty="0" err="1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텍스쳐</a:t>
            </a:r>
            <a:r>
              <a:rPr lang="ko-KR" altLang="en-US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모자이크 현상</a:t>
            </a:r>
            <a:r>
              <a:rPr lang="en-US" altLang="ko-KR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처음 </a:t>
            </a:r>
            <a:r>
              <a:rPr lang="ko-KR" altLang="en-US" sz="1400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셰</a:t>
            </a:r>
            <a:r>
              <a:rPr lang="ko-KR" altLang="en-US" sz="1400" dirty="0" err="1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이더</a:t>
            </a:r>
            <a:r>
              <a:rPr lang="ko-KR" altLang="en-US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프로그래밍을 하면서 </a:t>
            </a:r>
            <a:r>
              <a:rPr lang="ko-KR" altLang="en-US" sz="1400" dirty="0" err="1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버텍스</a:t>
            </a:r>
            <a:r>
              <a:rPr lang="en-US" altLang="ko-KR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픽셀</a:t>
            </a:r>
            <a:r>
              <a:rPr lang="en-US" altLang="ko-KR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400" dirty="0" err="1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기하</a:t>
            </a:r>
            <a:r>
              <a:rPr lang="ko-KR" altLang="en-US" sz="1400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셰</a:t>
            </a:r>
            <a:r>
              <a:rPr lang="ko-KR" altLang="en-US" sz="1400" dirty="0" err="1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이더를</a:t>
            </a:r>
            <a:r>
              <a:rPr lang="ko-KR" altLang="en-US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디버깅하는데 문제가 발생 했을 때</a:t>
            </a:r>
            <a:r>
              <a:rPr lang="en-US" altLang="ko-KR" sz="1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</a:t>
            </a:r>
            <a:r>
              <a:rPr lang="ko-KR" altLang="en-US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해결하기 위해 팀원들과 적극적으로 의논하고 공부하여 함께 해결하였습니다</a:t>
            </a:r>
            <a:r>
              <a:rPr lang="en-US" altLang="ko-KR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endParaRPr lang="en-US" altLang="ko-KR" sz="14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endParaRPr lang="en-US" altLang="ko-KR" sz="14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269876" y="6143821"/>
            <a:ext cx="8261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1P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8087" y="962052"/>
            <a:ext cx="4028642" cy="255350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8086" y="3510067"/>
            <a:ext cx="4028643" cy="2280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480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1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555666" y="238380"/>
            <a:ext cx="11177155" cy="6369777"/>
            <a:chOff x="876300" y="368300"/>
            <a:chExt cx="10629900" cy="6057900"/>
          </a:xfrm>
          <a:solidFill>
            <a:srgbClr val="F4CD42"/>
          </a:solidFill>
        </p:grpSpPr>
        <p:sp>
          <p:nvSpPr>
            <p:cNvPr id="5" name="직사각형 4"/>
            <p:cNvSpPr/>
            <p:nvPr/>
          </p:nvSpPr>
          <p:spPr>
            <a:xfrm>
              <a:off x="6464300" y="368300"/>
              <a:ext cx="5041900" cy="60579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 rot="16200000">
              <a:off x="641350" y="603250"/>
              <a:ext cx="6057900" cy="5588000"/>
            </a:xfrm>
            <a:custGeom>
              <a:avLst/>
              <a:gdLst>
                <a:gd name="connsiteX0" fmla="*/ 6057900 w 6057900"/>
                <a:gd name="connsiteY0" fmla="*/ 546100 h 5588000"/>
                <a:gd name="connsiteX1" fmla="*/ 6057900 w 6057900"/>
                <a:gd name="connsiteY1" fmla="*/ 5588000 h 5588000"/>
                <a:gd name="connsiteX2" fmla="*/ 0 w 6057900"/>
                <a:gd name="connsiteY2" fmla="*/ 5588000 h 5588000"/>
                <a:gd name="connsiteX3" fmla="*/ 0 w 6057900"/>
                <a:gd name="connsiteY3" fmla="*/ 546100 h 5588000"/>
                <a:gd name="connsiteX4" fmla="*/ 2946400 w 6057900"/>
                <a:gd name="connsiteY4" fmla="*/ 546100 h 5588000"/>
                <a:gd name="connsiteX5" fmla="*/ 3146426 w 6057900"/>
                <a:gd name="connsiteY5" fmla="*/ 0 h 5588000"/>
                <a:gd name="connsiteX6" fmla="*/ 5857874 w 6057900"/>
                <a:gd name="connsiteY6" fmla="*/ 0 h 558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57900" h="5588000">
                  <a:moveTo>
                    <a:pt x="6057900" y="546100"/>
                  </a:moveTo>
                  <a:lnTo>
                    <a:pt x="6057900" y="5588000"/>
                  </a:lnTo>
                  <a:lnTo>
                    <a:pt x="0" y="5588000"/>
                  </a:lnTo>
                  <a:lnTo>
                    <a:pt x="0" y="546100"/>
                  </a:lnTo>
                  <a:lnTo>
                    <a:pt x="2946400" y="546100"/>
                  </a:lnTo>
                  <a:lnTo>
                    <a:pt x="3146426" y="0"/>
                  </a:lnTo>
                  <a:lnTo>
                    <a:pt x="5857874" y="0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90500" dist="635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6421902" y="368300"/>
              <a:ext cx="72000" cy="6057900"/>
            </a:xfrm>
            <a:prstGeom prst="rect">
              <a:avLst/>
            </a:prstGeom>
            <a:solidFill>
              <a:srgbClr val="CAA1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1409187" y="383722"/>
              <a:ext cx="36000" cy="3096078"/>
            </a:xfrm>
            <a:prstGeom prst="rect">
              <a:avLst/>
            </a:prstGeom>
            <a:solidFill>
              <a:srgbClr val="CAA1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6654428" y="223899"/>
            <a:ext cx="4916661" cy="6204934"/>
            <a:chOff x="6676455" y="354528"/>
            <a:chExt cx="4675932" cy="5901128"/>
          </a:xfrm>
        </p:grpSpPr>
        <p:sp>
          <p:nvSpPr>
            <p:cNvPr id="10" name="직사각형 9"/>
            <p:cNvSpPr/>
            <p:nvPr/>
          </p:nvSpPr>
          <p:spPr>
            <a:xfrm rot="21540000">
              <a:off x="6676455" y="638629"/>
              <a:ext cx="4617589" cy="5548086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6734798" y="533399"/>
              <a:ext cx="4617589" cy="572225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자유형 26"/>
            <p:cNvSpPr/>
            <p:nvPr/>
          </p:nvSpPr>
          <p:spPr>
            <a:xfrm>
              <a:off x="7034349" y="354528"/>
              <a:ext cx="183576" cy="597972"/>
            </a:xfrm>
            <a:custGeom>
              <a:avLst/>
              <a:gdLst>
                <a:gd name="connsiteX0" fmla="*/ 189576 w 379152"/>
                <a:gd name="connsiteY0" fmla="*/ 0 h 1235034"/>
                <a:gd name="connsiteX1" fmla="*/ 379152 w 379152"/>
                <a:gd name="connsiteY1" fmla="*/ 189576 h 1235034"/>
                <a:gd name="connsiteX2" fmla="*/ 379152 w 379152"/>
                <a:gd name="connsiteY2" fmla="*/ 1045458 h 1235034"/>
                <a:gd name="connsiteX3" fmla="*/ 189576 w 379152"/>
                <a:gd name="connsiteY3" fmla="*/ 1235034 h 1235034"/>
                <a:gd name="connsiteX4" fmla="*/ 0 w 379152"/>
                <a:gd name="connsiteY4" fmla="*/ 1045458 h 1235034"/>
                <a:gd name="connsiteX5" fmla="*/ 0 w 379152"/>
                <a:gd name="connsiteY5" fmla="*/ 491878 h 1235034"/>
                <a:gd name="connsiteX6" fmla="*/ 45576 w 379152"/>
                <a:gd name="connsiteY6" fmla="*/ 491878 h 1235034"/>
                <a:gd name="connsiteX7" fmla="*/ 45576 w 379152"/>
                <a:gd name="connsiteY7" fmla="*/ 1025585 h 1235034"/>
                <a:gd name="connsiteX8" fmla="*/ 189576 w 379152"/>
                <a:gd name="connsiteY8" fmla="*/ 1169585 h 1235034"/>
                <a:gd name="connsiteX9" fmla="*/ 333576 w 379152"/>
                <a:gd name="connsiteY9" fmla="*/ 1025585 h 1235034"/>
                <a:gd name="connsiteX10" fmla="*/ 333576 w 379152"/>
                <a:gd name="connsiteY10" fmla="*/ 209448 h 1235034"/>
                <a:gd name="connsiteX11" fmla="*/ 189576 w 379152"/>
                <a:gd name="connsiteY11" fmla="*/ 65448 h 1235034"/>
                <a:gd name="connsiteX12" fmla="*/ 45576 w 379152"/>
                <a:gd name="connsiteY12" fmla="*/ 209448 h 1235034"/>
                <a:gd name="connsiteX13" fmla="*/ 45576 w 379152"/>
                <a:gd name="connsiteY13" fmla="*/ 341477 h 1235034"/>
                <a:gd name="connsiteX14" fmla="*/ 0 w 379152"/>
                <a:gd name="connsiteY14" fmla="*/ 341477 h 1235034"/>
                <a:gd name="connsiteX15" fmla="*/ 0 w 379152"/>
                <a:gd name="connsiteY15" fmla="*/ 189576 h 1235034"/>
                <a:gd name="connsiteX16" fmla="*/ 189576 w 379152"/>
                <a:gd name="connsiteY16" fmla="*/ 0 h 1235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79152" h="1235034">
                  <a:moveTo>
                    <a:pt x="189576" y="0"/>
                  </a:moveTo>
                  <a:cubicBezTo>
                    <a:pt x="294276" y="0"/>
                    <a:pt x="379152" y="84876"/>
                    <a:pt x="379152" y="189576"/>
                  </a:cubicBezTo>
                  <a:lnTo>
                    <a:pt x="379152" y="1045458"/>
                  </a:lnTo>
                  <a:cubicBezTo>
                    <a:pt x="379152" y="1150158"/>
                    <a:pt x="294276" y="1235034"/>
                    <a:pt x="189576" y="1235034"/>
                  </a:cubicBezTo>
                  <a:cubicBezTo>
                    <a:pt x="84876" y="1235034"/>
                    <a:pt x="0" y="1150158"/>
                    <a:pt x="0" y="1045458"/>
                  </a:cubicBezTo>
                  <a:lnTo>
                    <a:pt x="0" y="491878"/>
                  </a:lnTo>
                  <a:lnTo>
                    <a:pt x="45576" y="491878"/>
                  </a:lnTo>
                  <a:lnTo>
                    <a:pt x="45576" y="1025585"/>
                  </a:lnTo>
                  <a:cubicBezTo>
                    <a:pt x="45576" y="1105114"/>
                    <a:pt x="110047" y="1169585"/>
                    <a:pt x="189576" y="1169585"/>
                  </a:cubicBezTo>
                  <a:cubicBezTo>
                    <a:pt x="269105" y="1169585"/>
                    <a:pt x="333576" y="1105114"/>
                    <a:pt x="333576" y="1025585"/>
                  </a:cubicBezTo>
                  <a:lnTo>
                    <a:pt x="333576" y="209448"/>
                  </a:lnTo>
                  <a:cubicBezTo>
                    <a:pt x="333576" y="129919"/>
                    <a:pt x="269105" y="65448"/>
                    <a:pt x="189576" y="65448"/>
                  </a:cubicBezTo>
                  <a:cubicBezTo>
                    <a:pt x="110047" y="65448"/>
                    <a:pt x="45576" y="129919"/>
                    <a:pt x="45576" y="209448"/>
                  </a:cubicBezTo>
                  <a:lnTo>
                    <a:pt x="45576" y="341477"/>
                  </a:lnTo>
                  <a:lnTo>
                    <a:pt x="0" y="341477"/>
                  </a:lnTo>
                  <a:lnTo>
                    <a:pt x="0" y="189576"/>
                  </a:lnTo>
                  <a:cubicBezTo>
                    <a:pt x="0" y="84876"/>
                    <a:pt x="84876" y="0"/>
                    <a:pt x="189576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1295255" y="223899"/>
            <a:ext cx="4916661" cy="6204934"/>
            <a:chOff x="6676455" y="354528"/>
            <a:chExt cx="4675932" cy="5901128"/>
          </a:xfr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grpSpPr>
        <p:sp>
          <p:nvSpPr>
            <p:cNvPr id="31" name="직사각형 30"/>
            <p:cNvSpPr/>
            <p:nvPr/>
          </p:nvSpPr>
          <p:spPr>
            <a:xfrm rot="21540000">
              <a:off x="6676455" y="638629"/>
              <a:ext cx="4617589" cy="5548086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6734798" y="533399"/>
              <a:ext cx="4617589" cy="572225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3" name="자유형 32"/>
            <p:cNvSpPr/>
            <p:nvPr/>
          </p:nvSpPr>
          <p:spPr>
            <a:xfrm>
              <a:off x="7034349" y="354528"/>
              <a:ext cx="183576" cy="597972"/>
            </a:xfrm>
            <a:custGeom>
              <a:avLst/>
              <a:gdLst>
                <a:gd name="connsiteX0" fmla="*/ 189576 w 379152"/>
                <a:gd name="connsiteY0" fmla="*/ 0 h 1235034"/>
                <a:gd name="connsiteX1" fmla="*/ 379152 w 379152"/>
                <a:gd name="connsiteY1" fmla="*/ 189576 h 1235034"/>
                <a:gd name="connsiteX2" fmla="*/ 379152 w 379152"/>
                <a:gd name="connsiteY2" fmla="*/ 1045458 h 1235034"/>
                <a:gd name="connsiteX3" fmla="*/ 189576 w 379152"/>
                <a:gd name="connsiteY3" fmla="*/ 1235034 h 1235034"/>
                <a:gd name="connsiteX4" fmla="*/ 0 w 379152"/>
                <a:gd name="connsiteY4" fmla="*/ 1045458 h 1235034"/>
                <a:gd name="connsiteX5" fmla="*/ 0 w 379152"/>
                <a:gd name="connsiteY5" fmla="*/ 491878 h 1235034"/>
                <a:gd name="connsiteX6" fmla="*/ 45576 w 379152"/>
                <a:gd name="connsiteY6" fmla="*/ 491878 h 1235034"/>
                <a:gd name="connsiteX7" fmla="*/ 45576 w 379152"/>
                <a:gd name="connsiteY7" fmla="*/ 1025585 h 1235034"/>
                <a:gd name="connsiteX8" fmla="*/ 189576 w 379152"/>
                <a:gd name="connsiteY8" fmla="*/ 1169585 h 1235034"/>
                <a:gd name="connsiteX9" fmla="*/ 333576 w 379152"/>
                <a:gd name="connsiteY9" fmla="*/ 1025585 h 1235034"/>
                <a:gd name="connsiteX10" fmla="*/ 333576 w 379152"/>
                <a:gd name="connsiteY10" fmla="*/ 209448 h 1235034"/>
                <a:gd name="connsiteX11" fmla="*/ 189576 w 379152"/>
                <a:gd name="connsiteY11" fmla="*/ 65448 h 1235034"/>
                <a:gd name="connsiteX12" fmla="*/ 45576 w 379152"/>
                <a:gd name="connsiteY12" fmla="*/ 209448 h 1235034"/>
                <a:gd name="connsiteX13" fmla="*/ 45576 w 379152"/>
                <a:gd name="connsiteY13" fmla="*/ 341477 h 1235034"/>
                <a:gd name="connsiteX14" fmla="*/ 0 w 379152"/>
                <a:gd name="connsiteY14" fmla="*/ 341477 h 1235034"/>
                <a:gd name="connsiteX15" fmla="*/ 0 w 379152"/>
                <a:gd name="connsiteY15" fmla="*/ 189576 h 1235034"/>
                <a:gd name="connsiteX16" fmla="*/ 189576 w 379152"/>
                <a:gd name="connsiteY16" fmla="*/ 0 h 1235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79152" h="1235034">
                  <a:moveTo>
                    <a:pt x="189576" y="0"/>
                  </a:moveTo>
                  <a:cubicBezTo>
                    <a:pt x="294276" y="0"/>
                    <a:pt x="379152" y="84876"/>
                    <a:pt x="379152" y="189576"/>
                  </a:cubicBezTo>
                  <a:lnTo>
                    <a:pt x="379152" y="1045458"/>
                  </a:lnTo>
                  <a:cubicBezTo>
                    <a:pt x="379152" y="1150158"/>
                    <a:pt x="294276" y="1235034"/>
                    <a:pt x="189576" y="1235034"/>
                  </a:cubicBezTo>
                  <a:cubicBezTo>
                    <a:pt x="84876" y="1235034"/>
                    <a:pt x="0" y="1150158"/>
                    <a:pt x="0" y="1045458"/>
                  </a:cubicBezTo>
                  <a:lnTo>
                    <a:pt x="0" y="491878"/>
                  </a:lnTo>
                  <a:lnTo>
                    <a:pt x="45576" y="491878"/>
                  </a:lnTo>
                  <a:lnTo>
                    <a:pt x="45576" y="1025585"/>
                  </a:lnTo>
                  <a:cubicBezTo>
                    <a:pt x="45576" y="1105114"/>
                    <a:pt x="110047" y="1169585"/>
                    <a:pt x="189576" y="1169585"/>
                  </a:cubicBezTo>
                  <a:cubicBezTo>
                    <a:pt x="269105" y="1169585"/>
                    <a:pt x="333576" y="1105114"/>
                    <a:pt x="333576" y="1025585"/>
                  </a:cubicBezTo>
                  <a:lnTo>
                    <a:pt x="333576" y="209448"/>
                  </a:lnTo>
                  <a:cubicBezTo>
                    <a:pt x="333576" y="129919"/>
                    <a:pt x="269105" y="65448"/>
                    <a:pt x="189576" y="65448"/>
                  </a:cubicBezTo>
                  <a:cubicBezTo>
                    <a:pt x="110047" y="65448"/>
                    <a:pt x="45576" y="129919"/>
                    <a:pt x="45576" y="209448"/>
                  </a:cubicBezTo>
                  <a:lnTo>
                    <a:pt x="45576" y="341477"/>
                  </a:lnTo>
                  <a:lnTo>
                    <a:pt x="0" y="341477"/>
                  </a:lnTo>
                  <a:lnTo>
                    <a:pt x="0" y="189576"/>
                  </a:lnTo>
                  <a:cubicBezTo>
                    <a:pt x="0" y="84876"/>
                    <a:pt x="84876" y="0"/>
                    <a:pt x="189576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9" name="직사각형 8"/>
          <p:cNvSpPr/>
          <p:nvPr/>
        </p:nvSpPr>
        <p:spPr>
          <a:xfrm rot="5400000">
            <a:off x="270169" y="1639327"/>
            <a:ext cx="112806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b="1" dirty="0">
                <a:solidFill>
                  <a:prstClr val="white"/>
                </a:solidFill>
              </a:rPr>
              <a:t>CONTENTS</a:t>
            </a:r>
            <a:endParaRPr lang="ko-KR" altLang="en-US" sz="1400" b="1" dirty="0">
              <a:solidFill>
                <a:prstClr val="white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789956" y="1064225"/>
            <a:ext cx="4021294" cy="36309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6849" y="1341523"/>
            <a:ext cx="4023709" cy="3627434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2785050" y="4983437"/>
            <a:ext cx="2515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주요 코드 및 설명</a:t>
            </a:r>
            <a:r>
              <a:rPr lang="en-US" altLang="ko-KR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….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725131" y="1064225"/>
            <a:ext cx="483514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4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endParaRPr lang="en-US" altLang="ko-KR" sz="14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endParaRPr lang="en-US" altLang="ko-KR" sz="14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3" name="자유형 22"/>
          <p:cNvSpPr/>
          <p:nvPr/>
        </p:nvSpPr>
        <p:spPr>
          <a:xfrm>
            <a:off x="11127163" y="5902826"/>
            <a:ext cx="605657" cy="705330"/>
          </a:xfrm>
          <a:custGeom>
            <a:avLst/>
            <a:gdLst>
              <a:gd name="connsiteX0" fmla="*/ 2254229 w 2254229"/>
              <a:gd name="connsiteY0" fmla="*/ 0 h 2326889"/>
              <a:gd name="connsiteX1" fmla="*/ 2254229 w 2254229"/>
              <a:gd name="connsiteY1" fmla="*/ 2326889 h 2326889"/>
              <a:gd name="connsiteX2" fmla="*/ 0 w 2254229"/>
              <a:gd name="connsiteY2" fmla="*/ 2326889 h 2326889"/>
              <a:gd name="connsiteX3" fmla="*/ 9753 w 2254229"/>
              <a:gd name="connsiteY3" fmla="*/ 2120883 h 2326889"/>
              <a:gd name="connsiteX4" fmla="*/ 2109978 w 2254229"/>
              <a:gd name="connsiteY4" fmla="*/ 7284 h 2326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54229" h="2326889">
                <a:moveTo>
                  <a:pt x="2254229" y="0"/>
                </a:moveTo>
                <a:lnTo>
                  <a:pt x="2254229" y="2326889"/>
                </a:lnTo>
                <a:lnTo>
                  <a:pt x="0" y="2326889"/>
                </a:lnTo>
                <a:lnTo>
                  <a:pt x="9753" y="2120883"/>
                </a:lnTo>
                <a:cubicBezTo>
                  <a:pt x="115745" y="1007300"/>
                  <a:pt x="998418" y="120168"/>
                  <a:pt x="2109978" y="7284"/>
                </a:cubicBezTo>
                <a:close/>
              </a:path>
            </a:pathLst>
          </a:custGeom>
          <a:solidFill>
            <a:srgbClr val="F4CD42"/>
          </a:solid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265599" y="6122707"/>
            <a:ext cx="8261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2P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73151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769</TotalTime>
  <Words>554</Words>
  <Application>Microsoft Office PowerPoint</Application>
  <PresentationFormat>와이드스크린</PresentationFormat>
  <Paragraphs>82</Paragraphs>
  <Slides>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11" baseType="lpstr">
      <vt:lpstr>Aharoni</vt:lpstr>
      <vt:lpstr>나눔스퀘어라운드 Bold</vt:lpstr>
      <vt:lpstr>맑은 고딕</vt:lpstr>
      <vt:lpstr>Arial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cho</dc:creator>
  <cp:lastModifiedBy>유 창민</cp:lastModifiedBy>
  <cp:revision>87</cp:revision>
  <dcterms:created xsi:type="dcterms:W3CDTF">2017-04-28T07:42:30Z</dcterms:created>
  <dcterms:modified xsi:type="dcterms:W3CDTF">2018-09-19T13:22:04Z</dcterms:modified>
</cp:coreProperties>
</file>